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Tabelle%20von%20Folie%20departmental%20association_04-2013.pptx%20(Schreibgesch&#252;tzt)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Elmer\Desktop\Call%2010_Statistics\Applications%20by%20Department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Tabelle%20von%20Folie%20departmental%20association_04-2013.pptx%20(Schreibgesch&#252;tzt)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Elmer\Desktop\Call%2010_Statistics\Applications%20by%20Country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Tabelle%20von%20Folie%20departmental%20association_04-2013.pptx%20(Schreibgesch&#252;tzt)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Elmer\Desktop\Call%2010_Statistics\Applications%20by%20Departments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Elmer\Desktop\Call%2010_Statistics\Applications%20by%20Fellowship%20Type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Tabelle%20von%20Folie%20departmental%20association_04-2013.pptx%20(Schreibgesch&#252;tzt)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Elmer\Desktop\Call%2010_Statistics\Applications%20by%20Gender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 dirty="0" err="1"/>
              <a:t>Applications</a:t>
            </a:r>
            <a:r>
              <a:rPr lang="de-DE" baseline="0" dirty="0"/>
              <a:t> </a:t>
            </a:r>
            <a:r>
              <a:rPr lang="de-DE" baseline="0" dirty="0" err="1"/>
              <a:t>by</a:t>
            </a:r>
            <a:r>
              <a:rPr lang="de-DE" baseline="0" dirty="0"/>
              <a:t> Departments</a:t>
            </a:r>
            <a:br>
              <a:rPr lang="de-DE" baseline="0" dirty="0"/>
            </a:br>
            <a:r>
              <a:rPr lang="de-DE" sz="1600" b="0" i="1" baseline="0" dirty="0"/>
              <a:t>total </a:t>
            </a:r>
            <a:r>
              <a:rPr lang="de-DE" sz="1600" b="0" i="1" baseline="0" dirty="0" err="1"/>
              <a:t>applications</a:t>
            </a:r>
            <a:r>
              <a:rPr lang="de-DE" sz="1600" b="0" i="1" baseline="0" dirty="0"/>
              <a:t>: 172</a:t>
            </a:r>
            <a:endParaRPr lang="de-DE" sz="1600" b="0" i="1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9"/>
            <c:bubble3D val="0"/>
            <c:spPr>
              <a:solidFill>
                <a:schemeClr val="accent3"/>
              </a:solidFill>
            </c:spPr>
          </c:dPt>
          <c:dPt>
            <c:idx val="11"/>
            <c:bubble3D val="0"/>
            <c:spPr>
              <a:solidFill>
                <a:schemeClr val="accent2"/>
              </a:solidFill>
            </c:spPr>
          </c:dPt>
          <c:dPt>
            <c:idx val="1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3"/>
            <c:bubble3D val="0"/>
            <c:spPr>
              <a:solidFill>
                <a:schemeClr val="accent6"/>
              </a:solidFill>
            </c:spPr>
          </c:dPt>
          <c:dLbls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applications!$A$3:$A$16</c:f>
              <c:strCache>
                <c:ptCount val="14"/>
                <c:pt idx="0">
                  <c:v>Biology</c:v>
                </c:pt>
                <c:pt idx="1">
                  <c:v>Excellence</c:v>
                </c:pt>
                <c:pt idx="2">
                  <c:v>Chemistry</c:v>
                </c:pt>
                <c:pt idx="3">
                  <c:v>Informatics</c:v>
                </c:pt>
                <c:pt idx="4">
                  <c:v>Economics</c:v>
                </c:pt>
                <c:pt idx="5">
                  <c:v>HistorySociology</c:v>
                </c:pt>
                <c:pt idx="6">
                  <c:v>Law</c:v>
                </c:pt>
                <c:pt idx="7">
                  <c:v>Linguistics</c:v>
                </c:pt>
                <c:pt idx="8">
                  <c:v>Literature</c:v>
                </c:pt>
                <c:pt idx="9">
                  <c:v>Mathematics</c:v>
                </c:pt>
                <c:pt idx="10">
                  <c:v>Philosophy</c:v>
                </c:pt>
                <c:pt idx="11">
                  <c:v>Physics</c:v>
                </c:pt>
                <c:pt idx="12">
                  <c:v>Politics</c:v>
                </c:pt>
                <c:pt idx="13">
                  <c:v>Psychology</c:v>
                </c:pt>
              </c:strCache>
            </c:strRef>
          </c:cat>
          <c:val>
            <c:numRef>
              <c:f>applications!$B$3:$B$16</c:f>
              <c:numCache>
                <c:formatCode>General</c:formatCode>
                <c:ptCount val="14"/>
                <c:pt idx="0">
                  <c:v>21</c:v>
                </c:pt>
                <c:pt idx="1">
                  <c:v>4</c:v>
                </c:pt>
                <c:pt idx="2">
                  <c:v>18</c:v>
                </c:pt>
                <c:pt idx="3">
                  <c:v>6</c:v>
                </c:pt>
                <c:pt idx="4">
                  <c:v>11</c:v>
                </c:pt>
                <c:pt idx="5">
                  <c:v>27</c:v>
                </c:pt>
                <c:pt idx="6">
                  <c:v>5</c:v>
                </c:pt>
                <c:pt idx="7">
                  <c:v>10</c:v>
                </c:pt>
                <c:pt idx="8">
                  <c:v>29</c:v>
                </c:pt>
                <c:pt idx="9">
                  <c:v>5</c:v>
                </c:pt>
                <c:pt idx="10">
                  <c:v>10</c:v>
                </c:pt>
                <c:pt idx="11">
                  <c:v>9</c:v>
                </c:pt>
                <c:pt idx="12">
                  <c:v>10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854177602799654"/>
          <c:y val="2.1228856809565471E-2"/>
          <c:w val="0.23479155730533682"/>
          <c:h val="0.9575422863808690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Applications by Country</a:t>
            </a:r>
            <a:br>
              <a:rPr lang="de-DE"/>
            </a:br>
            <a:r>
              <a:rPr lang="de-DE" sz="1800" b="0" i="1" u="none" strike="noStrike" baseline="0">
                <a:effectLst/>
              </a:rPr>
              <a:t>total applications: 172</a:t>
            </a:r>
            <a:endParaRPr lang="de-DE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applications!$A$3:$A$47</c:f>
              <c:strCache>
                <c:ptCount val="45"/>
                <c:pt idx="0">
                  <c:v>Germany</c:v>
                </c:pt>
                <c:pt idx="1">
                  <c:v>Italy</c:v>
                </c:pt>
                <c:pt idx="2">
                  <c:v>Spain</c:v>
                </c:pt>
                <c:pt idx="3">
                  <c:v>India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Switzerland</c:v>
                </c:pt>
                <c:pt idx="7">
                  <c:v>France</c:v>
                </c:pt>
                <c:pt idx="8">
                  <c:v>Romania</c:v>
                </c:pt>
                <c:pt idx="9">
                  <c:v>Netherlands</c:v>
                </c:pt>
                <c:pt idx="10">
                  <c:v>Austria</c:v>
                </c:pt>
                <c:pt idx="11">
                  <c:v>Portugal</c:v>
                </c:pt>
                <c:pt idx="12">
                  <c:v>Finland</c:v>
                </c:pt>
                <c:pt idx="13">
                  <c:v>Poland</c:v>
                </c:pt>
                <c:pt idx="14">
                  <c:v>Czech Republic</c:v>
                </c:pt>
                <c:pt idx="15">
                  <c:v>Iran</c:v>
                </c:pt>
                <c:pt idx="16">
                  <c:v>Estonia</c:v>
                </c:pt>
                <c:pt idx="17">
                  <c:v>Ukraine</c:v>
                </c:pt>
                <c:pt idx="18">
                  <c:v>Greece</c:v>
                </c:pt>
                <c:pt idx="19">
                  <c:v>Serbia</c:v>
                </c:pt>
                <c:pt idx="20">
                  <c:v>Belgium</c:v>
                </c:pt>
                <c:pt idx="21">
                  <c:v>Egypt</c:v>
                </c:pt>
                <c:pt idx="22">
                  <c:v>Pakistan</c:v>
                </c:pt>
                <c:pt idx="23">
                  <c:v>Russia</c:v>
                </c:pt>
                <c:pt idx="24">
                  <c:v>Turkey</c:v>
                </c:pt>
                <c:pt idx="25">
                  <c:v>Singapore</c:v>
                </c:pt>
                <c:pt idx="26">
                  <c:v>Israel</c:v>
                </c:pt>
                <c:pt idx="27">
                  <c:v>Australia</c:v>
                </c:pt>
                <c:pt idx="28">
                  <c:v>Ireland</c:v>
                </c:pt>
                <c:pt idx="29">
                  <c:v>Vietnam</c:v>
                </c:pt>
                <c:pt idx="30">
                  <c:v>Luxembourg</c:v>
                </c:pt>
                <c:pt idx="31">
                  <c:v>Taiwan</c:v>
                </c:pt>
                <c:pt idx="32">
                  <c:v>Cameroon</c:v>
                </c:pt>
                <c:pt idx="33">
                  <c:v>Nigeria</c:v>
                </c:pt>
                <c:pt idx="34">
                  <c:v>South Korea</c:v>
                </c:pt>
                <c:pt idx="35">
                  <c:v>Georgia</c:v>
                </c:pt>
                <c:pt idx="36">
                  <c:v>Sweden</c:v>
                </c:pt>
                <c:pt idx="37">
                  <c:v>Iraq</c:v>
                </c:pt>
                <c:pt idx="38">
                  <c:v>Slovenia</c:v>
                </c:pt>
                <c:pt idx="39">
                  <c:v>Hungary</c:v>
                </c:pt>
                <c:pt idx="40">
                  <c:v>Bulgaria</c:v>
                </c:pt>
                <c:pt idx="41">
                  <c:v>Latvia</c:v>
                </c:pt>
                <c:pt idx="42">
                  <c:v>New Zealand</c:v>
                </c:pt>
                <c:pt idx="43">
                  <c:v>Macao SAR of China</c:v>
                </c:pt>
                <c:pt idx="44">
                  <c:v>Japan</c:v>
                </c:pt>
              </c:strCache>
            </c:strRef>
          </c:cat>
          <c:val>
            <c:numRef>
              <c:f>applications!$B$3:$B$47</c:f>
              <c:numCache>
                <c:formatCode>General</c:formatCode>
                <c:ptCount val="45"/>
                <c:pt idx="0">
                  <c:v>26</c:v>
                </c:pt>
                <c:pt idx="1">
                  <c:v>23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4008064"/>
        <c:axId val="114009600"/>
      </c:barChart>
      <c:catAx>
        <c:axId val="114008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009600"/>
        <c:crosses val="autoZero"/>
        <c:auto val="1"/>
        <c:lblAlgn val="ctr"/>
        <c:lblOffset val="100"/>
        <c:noMultiLvlLbl val="0"/>
      </c:catAx>
      <c:valAx>
        <c:axId val="114009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4008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Applications</a:t>
            </a:r>
            <a:r>
              <a:rPr lang="de-DE" baseline="0"/>
              <a:t> by Departments</a:t>
            </a:r>
            <a:br>
              <a:rPr lang="de-DE" baseline="0"/>
            </a:br>
            <a:r>
              <a:rPr lang="de-DE" sz="1600" b="0" i="1" baseline="0"/>
              <a:t>total applications: 172</a:t>
            </a:r>
            <a:endParaRPr lang="de-DE" sz="1600" b="0" i="1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854177602799654"/>
          <c:y val="2.1228856809565471E-2"/>
          <c:w val="0.23479155730533682"/>
          <c:h val="0.9575422863808690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 sz="1800" b="1" i="0" baseline="0">
                <a:effectLst/>
              </a:rPr>
              <a:t>Applications by Fellowship Type</a:t>
            </a:r>
            <a:br>
              <a:rPr lang="de-DE" sz="1800" b="1" i="0" baseline="0">
                <a:effectLst/>
              </a:rPr>
            </a:br>
            <a:r>
              <a:rPr lang="de-DE" sz="1800" b="0" i="1" baseline="0">
                <a:effectLst/>
              </a:rPr>
              <a:t>total applications: 172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applications!$A$3:$A$5</c:f>
              <c:strCache>
                <c:ptCount val="3"/>
                <c:pt idx="0">
                  <c:v>ZIF 2 year</c:v>
                </c:pt>
                <c:pt idx="1">
                  <c:v>ZIF 5 year</c:v>
                </c:pt>
                <c:pt idx="2">
                  <c:v>ZuKo 5 year</c:v>
                </c:pt>
              </c:strCache>
            </c:strRef>
          </c:cat>
          <c:val>
            <c:numRef>
              <c:f>applications!$B$3:$B$5</c:f>
              <c:numCache>
                <c:formatCode>General</c:formatCode>
                <c:ptCount val="3"/>
                <c:pt idx="0">
                  <c:v>154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 sz="1800" b="1" i="0" baseline="0">
                <a:effectLst/>
              </a:rPr>
              <a:t>Applications by Gender</a:t>
            </a:r>
            <a:br>
              <a:rPr lang="de-DE" sz="1800" b="1" i="0" baseline="0">
                <a:effectLst/>
              </a:rPr>
            </a:br>
            <a:r>
              <a:rPr lang="de-DE" sz="1800" b="0" i="1" baseline="0">
                <a:effectLst/>
              </a:rPr>
              <a:t>total applications: 172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applications!$A$3:$A$4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applications!$B$3:$B$4</c:f>
              <c:numCache>
                <c:formatCode>General</c:formatCode>
                <c:ptCount val="2"/>
                <c:pt idx="0">
                  <c:v>99</c:v>
                </c:pt>
                <c:pt idx="1">
                  <c:v>73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0.18418</cdr:x>
      <cdr:y>0.03939</cdr:y>
    </cdr:from>
    <cdr:to>
      <cdr:x>0.78501</cdr:x>
      <cdr:y>0.11104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1721725" y="277086"/>
          <a:ext cx="5616603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2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Statistics</a:t>
          </a:r>
          <a:r>
            <a:rPr lang="de-DE" sz="2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Fellowship Call 10</a:t>
          </a:r>
          <a:endParaRPr lang="de-DE" sz="28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0.18418</cdr:x>
      <cdr:y>0.03939</cdr:y>
    </cdr:from>
    <cdr:to>
      <cdr:x>0.78501</cdr:x>
      <cdr:y>0.11104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1721725" y="277086"/>
          <a:ext cx="5616603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2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Statistics</a:t>
          </a:r>
          <a:r>
            <a:rPr lang="de-DE" sz="2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Fellowship Call 10</a:t>
          </a:r>
          <a:endParaRPr lang="de-DE" sz="28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0.18418</cdr:x>
      <cdr:y>0.03939</cdr:y>
    </cdr:from>
    <cdr:to>
      <cdr:x>0.78501</cdr:x>
      <cdr:y>0.11104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1721725" y="277086"/>
          <a:ext cx="5616603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2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Statistics</a:t>
          </a:r>
          <a:r>
            <a:rPr lang="de-DE" sz="2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Fellowship Call 10</a:t>
          </a:r>
          <a:endParaRPr lang="de-DE" sz="28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0.18418</cdr:x>
      <cdr:y>0.03939</cdr:y>
    </cdr:from>
    <cdr:to>
      <cdr:x>0.78501</cdr:x>
      <cdr:y>0.11104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1721725" y="277086"/>
          <a:ext cx="5616603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2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Statistics</a:t>
          </a:r>
          <a:r>
            <a:rPr lang="de-DE" sz="2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Fellowship Call 10</a:t>
          </a:r>
          <a:endParaRPr lang="de-DE" sz="28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720875"/>
      </p:ext>
    </p:extLst>
  </p:cSld>
  <p:clrMapOvr>
    <a:masterClrMapping/>
  </p:clrMapOvr>
  <p:transition advClick="0" advTm="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871827"/>
      </p:ext>
    </p:extLst>
  </p:cSld>
  <p:clrMapOvr>
    <a:masterClrMapping/>
  </p:clrMapOvr>
  <p:transition advClick="0" advTm="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408709"/>
      </p:ext>
    </p:extLst>
  </p:cSld>
  <p:clrMapOvr>
    <a:masterClrMapping/>
  </p:clrMapOvr>
  <p:transition advClick="0" advTm="1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442906"/>
      </p:ext>
    </p:extLst>
  </p:cSld>
  <p:clrMapOvr>
    <a:masterClrMapping/>
  </p:clrMapOvr>
  <p:transition advClick="0" advTm="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419638"/>
      </p:ext>
    </p:extLst>
  </p:cSld>
  <p:clrMapOvr>
    <a:masterClrMapping/>
  </p:clrMapOvr>
  <p:transition advClick="0" advTm="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58220484"/>
      </p:ext>
    </p:extLst>
  </p:cSld>
  <p:clrMapOvr>
    <a:masterClrMapping/>
  </p:clrMapOvr>
  <p:transition advClick="0" advTm="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364184"/>
      </p:ext>
    </p:extLst>
  </p:cSld>
  <p:clrMapOvr>
    <a:masterClrMapping/>
  </p:clrMapOvr>
  <p:transition advClick="0" advTm="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06292"/>
      </p:ext>
    </p:extLst>
  </p:cSld>
  <p:clrMapOvr>
    <a:masterClrMapping/>
  </p:clrMapOvr>
  <p:transition advClick="0" advTm="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799863"/>
      </p:ext>
    </p:extLst>
  </p:cSld>
  <p:clrMapOvr>
    <a:masterClrMapping/>
  </p:clrMapOvr>
  <p:transition advClick="0" advTm="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423472"/>
      </p:ext>
    </p:extLst>
  </p:cSld>
  <p:clrMapOvr>
    <a:masterClrMapping/>
  </p:clrMapOvr>
  <p:transition advClick="0" advTm="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017928"/>
      </p:ext>
    </p:extLst>
  </p:cSld>
  <p:clrMapOvr>
    <a:masterClrMapping/>
  </p:clrMapOvr>
  <p:transition advClick="0" advTm="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77859161"/>
      </p:ext>
    </p:extLst>
  </p:cSld>
  <p:clrMapOvr>
    <a:masterClrMapping/>
  </p:clrMapOvr>
  <p:transition advClick="0" advTm="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738771"/>
            <a:ext cx="9144000" cy="365125"/>
          </a:xfrm>
          <a:prstGeom prst="rect">
            <a:avLst/>
          </a:prstGeom>
          <a:solidFill>
            <a:srgbClr val="0096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5732462"/>
          </a:xfrm>
          <a:prstGeom prst="rect">
            <a:avLst/>
          </a:prstGeom>
          <a:solidFill>
            <a:srgbClr val="E6F0F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5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834114"/>
              </p:ext>
            </p:extLst>
          </p:nvPr>
        </p:nvGraphicFramePr>
        <p:xfrm>
          <a:off x="0" y="6096000"/>
          <a:ext cx="914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15" imgW="12190476" imgH="1015515" progId="">
                  <p:embed/>
                </p:oleObj>
              </mc:Choice>
              <mc:Fallback>
                <p:oleObj name="Image" r:id="rId15" imgW="12190476" imgH="10155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96000"/>
                        <a:ext cx="9144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3" name="Picture 29" descr="Logo Zukunftskolleg deu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11340" y="5690017"/>
            <a:ext cx="1179323" cy="11793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336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 advTm="1000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76609"/>
              </p:ext>
            </p:extLst>
          </p:nvPr>
        </p:nvGraphicFramePr>
        <p:xfrm>
          <a:off x="-102053" y="-88446"/>
          <a:ext cx="9348107" cy="703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411951"/>
              </p:ext>
            </p:extLst>
          </p:nvPr>
        </p:nvGraphicFramePr>
        <p:xfrm>
          <a:off x="1217130" y="908721"/>
          <a:ext cx="6709741" cy="473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88691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300809"/>
              </p:ext>
            </p:extLst>
          </p:nvPr>
        </p:nvGraphicFramePr>
        <p:xfrm>
          <a:off x="-102053" y="-88446"/>
          <a:ext cx="9348107" cy="703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848308"/>
              </p:ext>
            </p:extLst>
          </p:nvPr>
        </p:nvGraphicFramePr>
        <p:xfrm>
          <a:off x="1216800" y="980728"/>
          <a:ext cx="6710400" cy="47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6150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84521"/>
              </p:ext>
            </p:extLst>
          </p:nvPr>
        </p:nvGraphicFramePr>
        <p:xfrm>
          <a:off x="-102053" y="-88446"/>
          <a:ext cx="9348107" cy="703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262167"/>
              </p:ext>
            </p:extLst>
          </p:nvPr>
        </p:nvGraphicFramePr>
        <p:xfrm>
          <a:off x="1217130" y="908721"/>
          <a:ext cx="6709741" cy="473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693997"/>
              </p:ext>
            </p:extLst>
          </p:nvPr>
        </p:nvGraphicFramePr>
        <p:xfrm>
          <a:off x="1216800" y="1062000"/>
          <a:ext cx="6710400" cy="47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9673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09604"/>
              </p:ext>
            </p:extLst>
          </p:nvPr>
        </p:nvGraphicFramePr>
        <p:xfrm>
          <a:off x="-108520" y="-176893"/>
          <a:ext cx="9348107" cy="703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574990"/>
              </p:ext>
            </p:extLst>
          </p:nvPr>
        </p:nvGraphicFramePr>
        <p:xfrm>
          <a:off x="1187624" y="908720"/>
          <a:ext cx="6710400" cy="47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689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?? ?????"/>
      <a:font script="Hang" typeface="?? ??"/>
      <a:font script="Hans" typeface="??"/>
      <a:font script="Hant" typeface="????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1_Standarddesign</vt:lpstr>
      <vt:lpstr>Image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Konstanz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Universität Konstanz</dc:creator>
  <cp:lastModifiedBy>Universität Konstanz</cp:lastModifiedBy>
  <cp:revision>7</cp:revision>
  <dcterms:created xsi:type="dcterms:W3CDTF">2014-09-16T13:45:10Z</dcterms:created>
  <dcterms:modified xsi:type="dcterms:W3CDTF">2014-09-16T14:07:16Z</dcterms:modified>
</cp:coreProperties>
</file>