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Lst>
  <p:sldIdLst>
    <p:sldId id="258" r:id="rId3"/>
    <p:sldId id="261" r:id="rId4"/>
    <p:sldId id="401" r:id="rId5"/>
    <p:sldId id="400" r:id="rId6"/>
    <p:sldId id="441" r:id="rId7"/>
    <p:sldId id="405" r:id="rId8"/>
    <p:sldId id="406" r:id="rId9"/>
    <p:sldId id="407" r:id="rId10"/>
    <p:sldId id="408" r:id="rId11"/>
    <p:sldId id="409" r:id="rId12"/>
    <p:sldId id="411" r:id="rId13"/>
    <p:sldId id="412" r:id="rId14"/>
    <p:sldId id="413" r:id="rId15"/>
    <p:sldId id="414" r:id="rId16"/>
    <p:sldId id="415" r:id="rId17"/>
    <p:sldId id="417" r:id="rId18"/>
    <p:sldId id="442" r:id="rId19"/>
    <p:sldId id="419" r:id="rId20"/>
    <p:sldId id="420" r:id="rId21"/>
    <p:sldId id="443" r:id="rId22"/>
    <p:sldId id="421" r:id="rId23"/>
    <p:sldId id="422" r:id="rId24"/>
    <p:sldId id="423" r:id="rId25"/>
    <p:sldId id="424" r:id="rId26"/>
    <p:sldId id="425" r:id="rId27"/>
    <p:sldId id="444" r:id="rId28"/>
    <p:sldId id="427" r:id="rId29"/>
    <p:sldId id="428" r:id="rId30"/>
    <p:sldId id="429" r:id="rId31"/>
    <p:sldId id="430" r:id="rId32"/>
    <p:sldId id="431" r:id="rId33"/>
    <p:sldId id="432" r:id="rId34"/>
    <p:sldId id="433" r:id="rId35"/>
    <p:sldId id="434" r:id="rId36"/>
    <p:sldId id="436" r:id="rId37"/>
    <p:sldId id="438" r:id="rId38"/>
    <p:sldId id="439" r:id="rId39"/>
    <p:sldId id="440" r:id="rId40"/>
    <p:sldId id="399" r:id="rId41"/>
  </p:sldIdLst>
  <p:sldSz cx="10080625" cy="6300788"/>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i Konstanz" initials="UK" lastIdx="70" clrIdx="0">
    <p:extLst>
      <p:ext uri="{19B8F6BF-5375-455C-9EA6-DF929625EA0E}">
        <p15:presenceInfo xmlns:p15="http://schemas.microsoft.com/office/powerpoint/2012/main" userId="Uni Konstan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808080"/>
    <a:srgbClr val="777777"/>
    <a:srgbClr val="B2B2B2"/>
    <a:srgbClr val="C0C0C0"/>
    <a:srgbClr val="EAEAEA"/>
    <a:srgbClr val="CC9900"/>
    <a:srgbClr val="8E6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87" autoAdjust="0"/>
    <p:restoredTop sz="94660"/>
  </p:normalViewPr>
  <p:slideViewPr>
    <p:cSldViewPr snapToGrid="0">
      <p:cViewPr varScale="1">
        <p:scale>
          <a:sx n="71" d="100"/>
          <a:sy n="71" d="100"/>
        </p:scale>
        <p:origin x="3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68"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de-DE" sz="3200" b="0" strike="noStrike" spc="-1">
              <a:latin typeface="Arial"/>
            </a:endParaRPr>
          </a:p>
        </p:txBody>
      </p:sp>
      <p:sp>
        <p:nvSpPr>
          <p:cNvPr id="69"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71"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de-DE" sz="3200" b="0" strike="noStrike" spc="-1">
              <a:latin typeface="Arial"/>
            </a:endParaRPr>
          </a:p>
        </p:txBody>
      </p:sp>
      <p:sp>
        <p:nvSpPr>
          <p:cNvPr id="72"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de-DE" sz="3200" b="0" strike="noStrike" spc="-1">
              <a:latin typeface="Arial"/>
            </a:endParaRPr>
          </a:p>
        </p:txBody>
      </p:sp>
      <p:sp>
        <p:nvSpPr>
          <p:cNvPr id="73"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de-DE" sz="3200" b="0" strike="noStrike" spc="-1">
              <a:latin typeface="Arial"/>
            </a:endParaRPr>
          </a:p>
        </p:txBody>
      </p:sp>
      <p:sp>
        <p:nvSpPr>
          <p:cNvPr id="74"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76"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de-DE" sz="3200" b="0" strike="noStrike" spc="-1">
              <a:latin typeface="Arial"/>
            </a:endParaRPr>
          </a:p>
        </p:txBody>
      </p:sp>
      <p:sp>
        <p:nvSpPr>
          <p:cNvPr id="77"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de-DE" sz="3200" b="0" strike="noStrike" spc="-1">
              <a:latin typeface="Arial"/>
            </a:endParaRPr>
          </a:p>
        </p:txBody>
      </p:sp>
      <p:sp>
        <p:nvSpPr>
          <p:cNvPr id="78"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de-DE" sz="3200" b="0" strike="noStrike" spc="-1">
              <a:latin typeface="Arial"/>
            </a:endParaRPr>
          </a:p>
        </p:txBody>
      </p:sp>
      <p:sp>
        <p:nvSpPr>
          <p:cNvPr id="79"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de-DE" sz="3200" b="0" strike="noStrike" spc="-1">
              <a:latin typeface="Arial"/>
            </a:endParaRPr>
          </a:p>
        </p:txBody>
      </p:sp>
      <p:sp>
        <p:nvSpPr>
          <p:cNvPr id="80"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de-DE" sz="3200" b="0" strike="noStrike" spc="-1">
              <a:latin typeface="Arial"/>
            </a:endParaRPr>
          </a:p>
        </p:txBody>
      </p:sp>
      <p:sp>
        <p:nvSpPr>
          <p:cNvPr id="81"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87"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89"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91"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de-DE" sz="3200" b="0" strike="noStrike" spc="-1">
              <a:latin typeface="Arial"/>
            </a:endParaRPr>
          </a:p>
        </p:txBody>
      </p:sp>
      <p:sp>
        <p:nvSpPr>
          <p:cNvPr id="92"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96"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de-DE" sz="3200" b="0" strike="noStrike" spc="-1">
              <a:latin typeface="Arial"/>
            </a:endParaRPr>
          </a:p>
        </p:txBody>
      </p:sp>
      <p:sp>
        <p:nvSpPr>
          <p:cNvPr id="97"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de-DE" sz="3200" b="0" strike="noStrike" spc="-1">
              <a:latin typeface="Arial"/>
            </a:endParaRPr>
          </a:p>
        </p:txBody>
      </p:sp>
      <p:sp>
        <p:nvSpPr>
          <p:cNvPr id="98"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47"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100"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de-DE" sz="3200" b="0" strike="noStrike" spc="-1">
              <a:latin typeface="Arial"/>
            </a:endParaRPr>
          </a:p>
        </p:txBody>
      </p:sp>
      <p:sp>
        <p:nvSpPr>
          <p:cNvPr id="10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de-DE" sz="3200" b="0" strike="noStrike" spc="-1">
              <a:latin typeface="Arial"/>
            </a:endParaRPr>
          </a:p>
        </p:txBody>
      </p:sp>
      <p:sp>
        <p:nvSpPr>
          <p:cNvPr id="102"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104"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de-DE" sz="3200" b="0" strike="noStrike" spc="-1">
              <a:latin typeface="Arial"/>
            </a:endParaRPr>
          </a:p>
        </p:txBody>
      </p:sp>
      <p:sp>
        <p:nvSpPr>
          <p:cNvPr id="105"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de-DE" sz="3200" b="0" strike="noStrike" spc="-1">
              <a:latin typeface="Arial"/>
            </a:endParaRPr>
          </a:p>
        </p:txBody>
      </p:sp>
      <p:sp>
        <p:nvSpPr>
          <p:cNvPr id="106"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108"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de-DE" sz="3200" b="0" strike="noStrike" spc="-1">
              <a:latin typeface="Arial"/>
            </a:endParaRPr>
          </a:p>
        </p:txBody>
      </p:sp>
      <p:sp>
        <p:nvSpPr>
          <p:cNvPr id="109"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111"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de-DE" sz="3200" b="0" strike="noStrike" spc="-1">
              <a:latin typeface="Arial"/>
            </a:endParaRPr>
          </a:p>
        </p:txBody>
      </p:sp>
      <p:sp>
        <p:nvSpPr>
          <p:cNvPr id="112"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de-DE" sz="3200" b="0" strike="noStrike" spc="-1">
              <a:latin typeface="Arial"/>
            </a:endParaRPr>
          </a:p>
        </p:txBody>
      </p:sp>
      <p:sp>
        <p:nvSpPr>
          <p:cNvPr id="113"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de-DE" sz="3200" b="0" strike="noStrike" spc="-1">
              <a:latin typeface="Arial"/>
            </a:endParaRPr>
          </a:p>
        </p:txBody>
      </p:sp>
      <p:sp>
        <p:nvSpPr>
          <p:cNvPr id="114"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116"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de-DE" sz="3200" b="0" strike="noStrike" spc="-1">
              <a:latin typeface="Arial"/>
            </a:endParaRPr>
          </a:p>
        </p:txBody>
      </p:sp>
      <p:sp>
        <p:nvSpPr>
          <p:cNvPr id="117"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de-DE" sz="3200" b="0" strike="noStrike" spc="-1">
              <a:latin typeface="Arial"/>
            </a:endParaRPr>
          </a:p>
        </p:txBody>
      </p:sp>
      <p:sp>
        <p:nvSpPr>
          <p:cNvPr id="118"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de-DE" sz="3200" b="0" strike="noStrike" spc="-1">
              <a:latin typeface="Arial"/>
            </a:endParaRPr>
          </a:p>
        </p:txBody>
      </p:sp>
      <p:sp>
        <p:nvSpPr>
          <p:cNvPr id="119"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de-DE" sz="3200" b="0" strike="noStrike" spc="-1">
              <a:latin typeface="Arial"/>
            </a:endParaRPr>
          </a:p>
        </p:txBody>
      </p:sp>
      <p:sp>
        <p:nvSpPr>
          <p:cNvPr id="120"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de-DE" sz="3200" b="0" strike="noStrike" spc="-1">
              <a:latin typeface="Arial"/>
            </a:endParaRPr>
          </a:p>
        </p:txBody>
      </p:sp>
      <p:sp>
        <p:nvSpPr>
          <p:cNvPr id="121"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49"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51"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de-DE" sz="3200" b="0" strike="noStrike" spc="-1">
              <a:latin typeface="Arial"/>
            </a:endParaRPr>
          </a:p>
        </p:txBody>
      </p:sp>
      <p:sp>
        <p:nvSpPr>
          <p:cNvPr id="52"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de-DE"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56"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de-DE" sz="3200" b="0" strike="noStrike" spc="-1">
              <a:latin typeface="Arial"/>
            </a:endParaRPr>
          </a:p>
        </p:txBody>
      </p:sp>
      <p:sp>
        <p:nvSpPr>
          <p:cNvPr id="57"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de-DE" sz="3200" b="0" strike="noStrike" spc="-1">
              <a:latin typeface="Arial"/>
            </a:endParaRPr>
          </a:p>
        </p:txBody>
      </p:sp>
      <p:sp>
        <p:nvSpPr>
          <p:cNvPr id="58"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60"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de-DE" sz="3200" b="0" strike="noStrike" spc="-1">
              <a:latin typeface="Arial"/>
            </a:endParaRPr>
          </a:p>
        </p:txBody>
      </p:sp>
      <p:sp>
        <p:nvSpPr>
          <p:cNvPr id="6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de-DE" sz="3200" b="0" strike="noStrike" spc="-1">
              <a:latin typeface="Arial"/>
            </a:endParaRPr>
          </a:p>
        </p:txBody>
      </p:sp>
      <p:sp>
        <p:nvSpPr>
          <p:cNvPr id="62"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de-DE" sz="4400" b="0" strike="noStrike" spc="-1">
              <a:latin typeface="Arial"/>
            </a:endParaRPr>
          </a:p>
        </p:txBody>
      </p:sp>
      <p:sp>
        <p:nvSpPr>
          <p:cNvPr id="64"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de-DE" sz="3200" b="0" strike="noStrike" spc="-1">
              <a:latin typeface="Arial"/>
            </a:endParaRPr>
          </a:p>
        </p:txBody>
      </p:sp>
      <p:sp>
        <p:nvSpPr>
          <p:cNvPr id="65"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de-DE" sz="3200" b="0" strike="noStrike" spc="-1">
              <a:latin typeface="Arial"/>
            </a:endParaRPr>
          </a:p>
        </p:txBody>
      </p:sp>
      <p:sp>
        <p:nvSpPr>
          <p:cNvPr id="66"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 name="Grafik 5"/>
          <p:cNvPicPr/>
          <p:nvPr/>
        </p:nvPicPr>
        <p:blipFill>
          <a:blip r:embed="rId14"/>
          <a:stretch/>
        </p:blipFill>
        <p:spPr>
          <a:xfrm>
            <a:off x="6390720" y="360"/>
            <a:ext cx="3688560" cy="2022120"/>
          </a:xfrm>
          <a:prstGeom prst="rect">
            <a:avLst/>
          </a:prstGeom>
          <a:ln>
            <a:noFill/>
          </a:ln>
        </p:spPr>
      </p:pic>
      <p:sp>
        <p:nvSpPr>
          <p:cNvPr id="42" name="Line 1"/>
          <p:cNvSpPr/>
          <p:nvPr/>
        </p:nvSpPr>
        <p:spPr>
          <a:xfrm>
            <a:off x="288000" y="5977080"/>
            <a:ext cx="939636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43" name="CustomShape 2"/>
          <p:cNvSpPr/>
          <p:nvPr/>
        </p:nvSpPr>
        <p:spPr>
          <a:xfrm>
            <a:off x="7308360" y="5977080"/>
            <a:ext cx="2375280" cy="21492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ea typeface="DejaVu Sans"/>
              </a:rPr>
              <a:t>Universität Konstanz</a:t>
            </a:r>
            <a:endParaRPr lang="de-DE" sz="700" b="0" strike="noStrike" spc="-1">
              <a:latin typeface="Arial"/>
            </a:endParaRPr>
          </a:p>
        </p:txBody>
      </p:sp>
      <p:sp>
        <p:nvSpPr>
          <p:cNvPr id="44" name="PlaceHolder 3"/>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45" name="PlaceHolder 4"/>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Line 1"/>
          <p:cNvSpPr/>
          <p:nvPr/>
        </p:nvSpPr>
        <p:spPr>
          <a:xfrm>
            <a:off x="323640" y="5976000"/>
            <a:ext cx="9396360" cy="0"/>
          </a:xfrm>
          <a:prstGeom prst="line">
            <a:avLst/>
          </a:prstGeom>
          <a:ln w="12600">
            <a:solidFill>
              <a:srgbClr val="0096CC"/>
            </a:solidFill>
            <a:round/>
          </a:ln>
        </p:spPr>
        <p:style>
          <a:lnRef idx="1">
            <a:schemeClr val="accent1"/>
          </a:lnRef>
          <a:fillRef idx="0">
            <a:schemeClr val="accent1"/>
          </a:fillRef>
          <a:effectRef idx="0">
            <a:schemeClr val="accent1"/>
          </a:effectRef>
          <a:fontRef idx="minor"/>
        </p:style>
      </p:sp>
      <p:sp>
        <p:nvSpPr>
          <p:cNvPr id="83" name="CustomShape 2"/>
          <p:cNvSpPr/>
          <p:nvPr/>
        </p:nvSpPr>
        <p:spPr>
          <a:xfrm>
            <a:off x="7344000" y="5976000"/>
            <a:ext cx="2375280" cy="214920"/>
          </a:xfrm>
          <a:prstGeom prst="rect">
            <a:avLst/>
          </a:prstGeom>
          <a:noFill/>
          <a:ln>
            <a:noFill/>
          </a:ln>
        </p:spPr>
        <p:style>
          <a:lnRef idx="0">
            <a:scrgbClr r="0" g="0" b="0"/>
          </a:lnRef>
          <a:fillRef idx="0">
            <a:scrgbClr r="0" g="0" b="0"/>
          </a:fillRef>
          <a:effectRef idx="0">
            <a:scrgbClr r="0" g="0" b="0"/>
          </a:effectRef>
          <a:fontRef idx="minor"/>
        </p:style>
        <p:txBody>
          <a:bodyPr lIns="0" tIns="0" rIns="0" bIns="54000" anchor="b">
            <a:noAutofit/>
          </a:bodyPr>
          <a:lstStyle/>
          <a:p>
            <a:pPr algn="r">
              <a:lnSpc>
                <a:spcPct val="100000"/>
              </a:lnSpc>
            </a:pPr>
            <a:r>
              <a:rPr lang="de-DE" sz="700" b="1" strike="noStrike" spc="-1">
                <a:solidFill>
                  <a:srgbClr val="000000"/>
                </a:solidFill>
                <a:latin typeface="Arial"/>
                <a:ea typeface="DejaVu Sans"/>
              </a:rPr>
              <a:t>Universität Konstanz</a:t>
            </a:r>
            <a:endParaRPr lang="de-DE" sz="700" b="0" strike="noStrike" spc="-1">
              <a:latin typeface="Arial"/>
            </a:endParaRPr>
          </a:p>
        </p:txBody>
      </p:sp>
      <p:sp>
        <p:nvSpPr>
          <p:cNvPr id="84" name="PlaceHolder 3"/>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de-DE" sz="4400" b="0" strike="noStrike" spc="-1">
                <a:latin typeface="Arial"/>
              </a:rPr>
              <a:t>Click to edit the title text format</a:t>
            </a:r>
          </a:p>
        </p:txBody>
      </p:sp>
      <p:sp>
        <p:nvSpPr>
          <p:cNvPr id="85" name="PlaceHolder 4"/>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de-DE" sz="2800" b="0" strike="noStrike" spc="-1">
                <a:latin typeface="Arial"/>
              </a:rPr>
              <a:t>Second Outline Level</a:t>
            </a:r>
          </a:p>
          <a:p>
            <a:pPr marL="1296000" lvl="2" indent="-288000">
              <a:spcBef>
                <a:spcPts val="850"/>
              </a:spcBef>
              <a:buClr>
                <a:srgbClr val="000000"/>
              </a:buClr>
              <a:buSzPct val="45000"/>
              <a:buFont typeface="Wingdings" charset="2"/>
              <a:buChar char=""/>
            </a:pPr>
            <a:r>
              <a:rPr lang="de-DE" sz="2400" b="0" strike="noStrike" spc="-1">
                <a:latin typeface="Arial"/>
              </a:rPr>
              <a:t>Third Outline Level</a:t>
            </a:r>
          </a:p>
          <a:p>
            <a:pPr marL="1728000" lvl="3" indent="-216000">
              <a:spcBef>
                <a:spcPts val="567"/>
              </a:spcBef>
              <a:buClr>
                <a:srgbClr val="000000"/>
              </a:buClr>
              <a:buSzPct val="75000"/>
              <a:buFont typeface="Symbol" charset="2"/>
              <a:buChar char=""/>
            </a:pPr>
            <a:r>
              <a:rPr lang="de-DE" sz="2000" b="0" strike="noStrike" spc="-1">
                <a:latin typeface="Arial"/>
              </a:rPr>
              <a:t>Fourth Outline Level</a:t>
            </a:r>
          </a:p>
          <a:p>
            <a:pPr marL="2160000" lvl="4" indent="-216000">
              <a:spcBef>
                <a:spcPts val="283"/>
              </a:spcBef>
              <a:buClr>
                <a:srgbClr val="000000"/>
              </a:buClr>
              <a:buSzPct val="45000"/>
              <a:buFont typeface="Wingdings" charset="2"/>
              <a:buChar char=""/>
            </a:pPr>
            <a:r>
              <a:rPr lang="de-DE" sz="2000" b="0" strike="noStrike" spc="-1">
                <a:latin typeface="Arial"/>
              </a:rPr>
              <a:t>Fifth Outline Level</a:t>
            </a:r>
          </a:p>
          <a:p>
            <a:pPr marL="2592000" lvl="5" indent="-216000">
              <a:spcBef>
                <a:spcPts val="283"/>
              </a:spcBef>
              <a:buClr>
                <a:srgbClr val="000000"/>
              </a:buClr>
              <a:buSzPct val="45000"/>
              <a:buFont typeface="Wingdings" charset="2"/>
              <a:buChar char=""/>
            </a:pPr>
            <a:r>
              <a:rPr lang="de-DE" sz="2000" b="0" strike="noStrike" spc="-1">
                <a:latin typeface="Arial"/>
              </a:rPr>
              <a:t>Sixth Outline Level</a:t>
            </a:r>
          </a:p>
          <a:p>
            <a:pPr marL="3024000" lvl="6" indent="-216000">
              <a:spcBef>
                <a:spcPts val="283"/>
              </a:spcBef>
              <a:buClr>
                <a:srgbClr val="000000"/>
              </a:buClr>
              <a:buSzPct val="45000"/>
              <a:buFont typeface="Wingdings" charset="2"/>
              <a:buChar char=""/>
            </a:pPr>
            <a:r>
              <a:rPr lang="de-DE"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hyperlink" Target="https://www.pki.dfn.de/faqpki/faqpki-allgemein/#c1507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hyperlink" Target="mailto:rainer.rutka@uni-konstanz.d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support.mozilla.org/de/kb/master-passwort" TargetMode="External"/><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jpg"/><Relationship Id="rId1" Type="http://schemas.openxmlformats.org/officeDocument/2006/relationships/slideLayout" Target="../slideLayouts/slideLayout14.xml"/><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pki.pca.dfn.de/dfn-pki/dfn-ca-global-g2/4580" TargetMode="External"/><Relationship Id="rId2" Type="http://schemas.openxmlformats.org/officeDocument/2006/relationships/image" Target="../media/image5.jp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14.xml"/><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 name="Bildplatzhalter 17"/>
          <p:cNvPicPr/>
          <p:nvPr/>
        </p:nvPicPr>
        <p:blipFill>
          <a:blip r:embed="rId2"/>
          <a:srcRect l="12849" r="12849"/>
          <a:stretch/>
        </p:blipFill>
        <p:spPr>
          <a:xfrm>
            <a:off x="5580000" y="1800360"/>
            <a:ext cx="4499280" cy="3238920"/>
          </a:xfrm>
          <a:prstGeom prst="rect">
            <a:avLst/>
          </a:prstGeom>
          <a:ln>
            <a:noFill/>
          </a:ln>
        </p:spPr>
      </p:pic>
      <p:sp>
        <p:nvSpPr>
          <p:cNvPr id="560" name="CustomShape 1"/>
          <p:cNvSpPr/>
          <p:nvPr/>
        </p:nvSpPr>
        <p:spPr>
          <a:xfrm>
            <a:off x="324000" y="4248360"/>
            <a:ext cx="5255280" cy="7909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10000"/>
              </a:lnSpc>
              <a:tabLst>
                <a:tab pos="0" algn="l"/>
              </a:tabLst>
            </a:pPr>
            <a:r>
              <a:rPr lang="de-DE" sz="1800" b="1" u="sng" strike="noStrike" spc="-1" dirty="0">
                <a:solidFill>
                  <a:srgbClr val="000000"/>
                </a:solidFill>
                <a:uFill>
                  <a:solidFill>
                    <a:srgbClr val="009AD1"/>
                  </a:solidFill>
                </a:uFill>
                <a:latin typeface="Arial"/>
                <a:ea typeface="DejaVu Sans"/>
              </a:rPr>
              <a:t>Justiziariat und KIM, Universität Konstanz</a:t>
            </a:r>
            <a:endParaRPr lang="de-DE" sz="1800" b="0" strike="noStrike" spc="-1" dirty="0">
              <a:latin typeface="Arial"/>
            </a:endParaRPr>
          </a:p>
          <a:p>
            <a:pPr>
              <a:lnSpc>
                <a:spcPct val="110000"/>
              </a:lnSpc>
              <a:tabLst>
                <a:tab pos="0" algn="l"/>
              </a:tabLst>
            </a:pPr>
            <a:r>
              <a:rPr lang="de-DE" sz="1800" b="0" strike="noStrike" spc="-1" dirty="0">
                <a:solidFill>
                  <a:srgbClr val="000000"/>
                </a:solidFill>
                <a:latin typeface="Arial"/>
                <a:ea typeface="DejaVu Sans"/>
              </a:rPr>
              <a:t>Wintersemester 2020/2021</a:t>
            </a:r>
            <a:endParaRPr lang="de-DE" sz="1800" b="0" strike="noStrike" spc="-1" dirty="0">
              <a:latin typeface="Arial"/>
            </a:endParaRPr>
          </a:p>
        </p:txBody>
      </p:sp>
      <p:sp>
        <p:nvSpPr>
          <p:cNvPr id="561" name="CustomShape 2"/>
          <p:cNvSpPr/>
          <p:nvPr/>
        </p:nvSpPr>
        <p:spPr>
          <a:xfrm>
            <a:off x="313560" y="1797640"/>
            <a:ext cx="2987604" cy="5749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txBody>
          <a:bodyPr wrap="none" lIns="36000" tIns="18000" rIns="36000" bIns="18000" anchor="ctr">
            <a:spAutoFit/>
          </a:bodyPr>
          <a:lstStyle/>
          <a:p>
            <a:pPr>
              <a:lnSpc>
                <a:spcPct val="100000"/>
              </a:lnSpc>
            </a:pPr>
            <a:r>
              <a:rPr lang="de-DE" sz="3500" b="1" strike="noStrike" spc="-1" dirty="0">
                <a:latin typeface="Arial"/>
              </a:rPr>
              <a:t>Wie richte ich</a:t>
            </a:r>
          </a:p>
        </p:txBody>
      </p:sp>
      <p:sp>
        <p:nvSpPr>
          <p:cNvPr id="562" name="CustomShape 3"/>
          <p:cNvSpPr/>
          <p:nvPr/>
        </p:nvSpPr>
        <p:spPr>
          <a:xfrm>
            <a:off x="311760" y="2367880"/>
            <a:ext cx="4087264" cy="5749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p:style>
        <p:txBody>
          <a:bodyPr wrap="none" lIns="36000" tIns="18000" rIns="36000" bIns="18000" anchor="ctr">
            <a:spAutoFit/>
          </a:bodyPr>
          <a:lstStyle/>
          <a:p>
            <a:pPr>
              <a:lnSpc>
                <a:spcPct val="100000"/>
              </a:lnSpc>
            </a:pPr>
            <a:r>
              <a:rPr lang="de-DE" sz="3500" b="1" strike="noStrike" spc="-1" dirty="0">
                <a:solidFill>
                  <a:srgbClr val="000000"/>
                </a:solidFill>
                <a:latin typeface="Arial"/>
                <a:ea typeface="DejaVu Sans"/>
              </a:rPr>
              <a:t>ein Nutzerzertifikat</a:t>
            </a:r>
            <a:endParaRPr lang="de-DE" sz="3500" b="0" strike="noStrike" spc="-1" dirty="0">
              <a:latin typeface="Arial"/>
            </a:endParaRPr>
          </a:p>
        </p:txBody>
      </p:sp>
      <p:sp>
        <p:nvSpPr>
          <p:cNvPr id="563" name="CustomShape 4"/>
          <p:cNvSpPr/>
          <p:nvPr/>
        </p:nvSpPr>
        <p:spPr>
          <a:xfrm>
            <a:off x="307440" y="3519160"/>
            <a:ext cx="4238972" cy="574961"/>
          </a:xfrm>
          <a:prstGeom prst="rect">
            <a:avLst/>
          </a:prstGeom>
          <a:ln>
            <a:noFill/>
          </a:ln>
        </p:spPr>
        <p:style>
          <a:lnRef idx="2">
            <a:schemeClr val="accent1">
              <a:shade val="50000"/>
            </a:schemeClr>
          </a:lnRef>
          <a:fillRef idx="1">
            <a:schemeClr val="accent1"/>
          </a:fillRef>
          <a:effectRef idx="0">
            <a:schemeClr val="accent1"/>
          </a:effectRef>
          <a:fontRef idx="minor"/>
        </p:style>
        <p:txBody>
          <a:bodyPr wrap="none" lIns="36000" tIns="18000" rIns="36000" bIns="18000" anchor="ctr">
            <a:spAutoFit/>
          </a:bodyPr>
          <a:lstStyle/>
          <a:p>
            <a:pPr>
              <a:lnSpc>
                <a:spcPct val="100000"/>
              </a:lnSpc>
            </a:pPr>
            <a:r>
              <a:rPr lang="de-DE" sz="3500" b="1" spc="-1" dirty="0">
                <a:solidFill>
                  <a:srgbClr val="000000"/>
                </a:solidFill>
                <a:latin typeface="Arial"/>
                <a:ea typeface="DejaVu Sans"/>
              </a:rPr>
              <a:t>E-Mail-Verkehr ein?</a:t>
            </a:r>
            <a:endParaRPr lang="de-DE" sz="3500" b="0" strike="noStrike" spc="-1" dirty="0">
              <a:latin typeface="Arial"/>
            </a:endParaRPr>
          </a:p>
        </p:txBody>
      </p:sp>
      <p:sp>
        <p:nvSpPr>
          <p:cNvPr id="564" name="CustomShape 5"/>
          <p:cNvSpPr/>
          <p:nvPr/>
        </p:nvSpPr>
        <p:spPr>
          <a:xfrm>
            <a:off x="310320" y="2943880"/>
            <a:ext cx="3565198" cy="5749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wrap="none" lIns="36000" tIns="18000" rIns="36000" bIns="18000" anchor="ctr">
            <a:spAutoFit/>
          </a:bodyPr>
          <a:lstStyle/>
          <a:p>
            <a:pPr>
              <a:lnSpc>
                <a:spcPct val="100000"/>
              </a:lnSpc>
            </a:pPr>
            <a:r>
              <a:rPr lang="de-DE" sz="3500" b="1" strike="noStrike" spc="-1" dirty="0">
                <a:solidFill>
                  <a:srgbClr val="000000"/>
                </a:solidFill>
                <a:latin typeface="Arial"/>
                <a:ea typeface="DejaVu Sans"/>
              </a:rPr>
              <a:t>für den sicheren</a:t>
            </a:r>
            <a:endParaRPr lang="de-DE" sz="3500" b="0" strike="noStrike" spc="-1" dirty="0">
              <a:latin typeface="Arial"/>
            </a:endParaRPr>
          </a:p>
        </p:txBody>
      </p:sp>
      <p:pic>
        <p:nvPicPr>
          <p:cNvPr id="3" name="Grafik 2" descr="Ein Bild, das Zaun, Gebäude, draußen, Zug enthält.&#10;&#10;Automatisch generierte Beschreibung">
            <a:extLst>
              <a:ext uri="{FF2B5EF4-FFF2-40B4-BE49-F238E27FC236}">
                <a16:creationId xmlns:a16="http://schemas.microsoft.com/office/drawing/2014/main" id="{3511CCC7-6D25-4694-AFD7-94C9DF5CEA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24949" y="1800361"/>
            <a:ext cx="4854332" cy="322993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1569660"/>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a:t>
            </a:r>
            <a:r>
              <a:rPr lang="de-DE" sz="2400" i="1" dirty="0">
                <a:latin typeface="Calibri" panose="020F0502020204030204" pitchFamily="34" charset="0"/>
                <a:cs typeface="Calibri" panose="020F0502020204030204" pitchFamily="34" charset="0"/>
              </a:rPr>
              <a:t>akzeptieren</a:t>
            </a:r>
            <a:r>
              <a:rPr lang="de-DE" sz="2400" dirty="0">
                <a:latin typeface="Calibri" panose="020F0502020204030204" pitchFamily="34" charset="0"/>
                <a:cs typeface="Calibri" panose="020F0502020204030204" pitchFamily="34" charset="0"/>
              </a:rPr>
              <a:t> Sie die Einhaltung der </a:t>
            </a:r>
          </a:p>
          <a:p>
            <a:r>
              <a:rPr lang="de-DE" sz="2400" dirty="0">
                <a:latin typeface="Calibri" panose="020F0502020204030204" pitchFamily="34" charset="0"/>
                <a:cs typeface="Calibri" panose="020F0502020204030204" pitchFamily="34" charset="0"/>
              </a:rPr>
              <a:t>Regeln sowie die Datenschutzinformationen.</a:t>
            </a:r>
          </a:p>
          <a:p>
            <a:r>
              <a:rPr lang="de-DE" sz="2400" dirty="0">
                <a:latin typeface="Calibri" panose="020F0502020204030204" pitchFamily="34" charset="0"/>
                <a:cs typeface="Calibri" panose="020F0502020204030204" pitchFamily="34" charset="0"/>
              </a:rPr>
              <a:t>Die </a:t>
            </a:r>
            <a:r>
              <a:rPr lang="de-DE" sz="2400" i="1" dirty="0">
                <a:latin typeface="Calibri" panose="020F0502020204030204" pitchFamily="34" charset="0"/>
                <a:cs typeface="Calibri" panose="020F0502020204030204" pitchFamily="34" charset="0"/>
              </a:rPr>
              <a:t>Zustimmung</a:t>
            </a:r>
            <a:r>
              <a:rPr lang="de-DE" sz="2400" dirty="0">
                <a:latin typeface="Calibri" panose="020F0502020204030204" pitchFamily="34" charset="0"/>
                <a:cs typeface="Calibri" panose="020F0502020204030204" pitchFamily="34" charset="0"/>
              </a:rPr>
              <a:t> zur Veröffentlichung des </a:t>
            </a:r>
          </a:p>
          <a:p>
            <a:r>
              <a:rPr lang="de-DE" sz="2400" dirty="0">
                <a:latin typeface="Calibri" panose="020F0502020204030204" pitchFamily="34" charset="0"/>
                <a:cs typeface="Calibri" panose="020F0502020204030204" pitchFamily="34" charset="0"/>
              </a:rPr>
              <a:t>Zertifikats ist freiwillig, wird jedoch empfohlen</a:t>
            </a:r>
          </a:p>
        </p:txBody>
      </p:sp>
      <p:pic>
        <p:nvPicPr>
          <p:cNvPr id="7" name="Grafik 6">
            <a:extLst>
              <a:ext uri="{FF2B5EF4-FFF2-40B4-BE49-F238E27FC236}">
                <a16:creationId xmlns:a16="http://schemas.microsoft.com/office/drawing/2014/main" id="{C9AAE38E-EF6A-46EA-B663-5F533FEB5AB1}"/>
              </a:ext>
            </a:extLst>
          </p:cNvPr>
          <p:cNvPicPr/>
          <p:nvPr/>
        </p:nvPicPr>
        <p:blipFill rotWithShape="1">
          <a:blip r:embed="rId3"/>
          <a:srcRect l="2645" t="53007" r="58499" b="7935"/>
          <a:stretch/>
        </p:blipFill>
        <p:spPr bwMode="auto">
          <a:xfrm>
            <a:off x="504000" y="3575957"/>
            <a:ext cx="5861496" cy="2387326"/>
          </a:xfrm>
          <a:prstGeom prst="rect">
            <a:avLst/>
          </a:prstGeom>
          <a:ln>
            <a:noFill/>
          </a:ln>
          <a:extLst>
            <a:ext uri="{53640926-AAD7-44D8-BBD7-CCE9431645EC}">
              <a14:shadowObscured xmlns:a14="http://schemas.microsoft.com/office/drawing/2010/main"/>
            </a:ext>
          </a:extLst>
        </p:spPr>
      </p:pic>
      <p:pic>
        <p:nvPicPr>
          <p:cNvPr id="5" name="Grafik 4" descr="Informationen mit einfarbiger Füllung">
            <a:hlinkClick r:id="rId4" tooltip="Infos zur Veröffentlichung des Zertifikats"/>
            <a:extLst>
              <a:ext uri="{FF2B5EF4-FFF2-40B4-BE49-F238E27FC236}">
                <a16:creationId xmlns:a16="http://schemas.microsoft.com/office/drawing/2014/main" id="{2B1742C6-8E2D-40C1-885F-09123A916AE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65496" y="2867184"/>
            <a:ext cx="457199" cy="457199"/>
          </a:xfrm>
          <a:prstGeom prst="rect">
            <a:avLst/>
          </a:prstGeom>
        </p:spPr>
      </p:pic>
    </p:spTree>
    <p:extLst>
      <p:ext uri="{BB962C8B-B14F-4D97-AF65-F5344CB8AC3E}">
        <p14:creationId xmlns:p14="http://schemas.microsoft.com/office/powerpoint/2010/main" val="15301838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1938992"/>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klicken Sie jetzt auf „Weiter“ und </a:t>
            </a:r>
          </a:p>
          <a:p>
            <a:r>
              <a:rPr lang="de-DE" sz="2400" dirty="0">
                <a:latin typeface="Calibri" panose="020F0502020204030204" pitchFamily="34" charset="0"/>
                <a:cs typeface="Calibri" panose="020F0502020204030204" pitchFamily="34" charset="0"/>
              </a:rPr>
              <a:t>überprüfen Sie Ihre Eingaben.</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Mit dem Button „Daten ändern“ können Sie alle</a:t>
            </a:r>
          </a:p>
          <a:p>
            <a:r>
              <a:rPr lang="de-DE" sz="2400" dirty="0">
                <a:latin typeface="Calibri" panose="020F0502020204030204" pitchFamily="34" charset="0"/>
                <a:cs typeface="Calibri" panose="020F0502020204030204" pitchFamily="34" charset="0"/>
              </a:rPr>
              <a:t>Daten und Angaben noch einmal verändern.</a:t>
            </a:r>
          </a:p>
        </p:txBody>
      </p:sp>
      <p:pic>
        <p:nvPicPr>
          <p:cNvPr id="5" name="Grafik 4">
            <a:extLst>
              <a:ext uri="{FF2B5EF4-FFF2-40B4-BE49-F238E27FC236}">
                <a16:creationId xmlns:a16="http://schemas.microsoft.com/office/drawing/2014/main" id="{8FF23B7E-B146-4A76-9665-16AF7EC302F6}"/>
              </a:ext>
            </a:extLst>
          </p:cNvPr>
          <p:cNvPicPr/>
          <p:nvPr/>
        </p:nvPicPr>
        <p:blipFill rotWithShape="1">
          <a:blip r:embed="rId3">
            <a:extLst>
              <a:ext uri="{28A0092B-C50C-407E-A947-70E740481C1C}">
                <a14:useLocalDpi xmlns:a14="http://schemas.microsoft.com/office/drawing/2010/main" val="0"/>
              </a:ext>
            </a:extLst>
          </a:blip>
          <a:srcRect l="2148" t="66225" r="61764" b="7005"/>
          <a:stretch/>
        </p:blipFill>
        <p:spPr bwMode="auto">
          <a:xfrm>
            <a:off x="504000" y="4312549"/>
            <a:ext cx="5723805" cy="16681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3133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pic>
        <p:nvPicPr>
          <p:cNvPr id="6" name="Grafik 5">
            <a:extLst>
              <a:ext uri="{FF2B5EF4-FFF2-40B4-BE49-F238E27FC236}">
                <a16:creationId xmlns:a16="http://schemas.microsoft.com/office/drawing/2014/main" id="{570F9278-3FB7-48EB-86F7-BF94C77E30DF}"/>
              </a:ext>
            </a:extLst>
          </p:cNvPr>
          <p:cNvPicPr/>
          <p:nvPr/>
        </p:nvPicPr>
        <p:blipFill rotWithShape="1">
          <a:blip r:embed="rId3"/>
          <a:srcRect l="11661" t="33478" r="67262" b="28859"/>
          <a:stretch/>
        </p:blipFill>
        <p:spPr bwMode="auto">
          <a:xfrm>
            <a:off x="618301" y="2690039"/>
            <a:ext cx="3757985" cy="2845347"/>
          </a:xfrm>
          <a:prstGeom prst="rect">
            <a:avLst/>
          </a:prstGeom>
          <a:ln>
            <a:noFill/>
          </a:ln>
          <a:extLst>
            <a:ext uri="{53640926-AAD7-44D8-BBD7-CCE9431645EC}">
              <a14:shadowObscured xmlns:a14="http://schemas.microsoft.com/office/drawing/2010/main"/>
            </a:ext>
          </a:extLst>
        </p:spPr>
      </p:pic>
      <p:sp>
        <p:nvSpPr>
          <p:cNvPr id="4" name="Textfeld 3">
            <a:extLst>
              <a:ext uri="{FF2B5EF4-FFF2-40B4-BE49-F238E27FC236}">
                <a16:creationId xmlns:a16="http://schemas.microsoft.com/office/drawing/2014/main" id="{B53E9E0D-DD94-49FC-9FAB-1E73054CF789}"/>
              </a:ext>
            </a:extLst>
          </p:cNvPr>
          <p:cNvSpPr txBox="1"/>
          <p:nvPr/>
        </p:nvSpPr>
        <p:spPr>
          <a:xfrm>
            <a:off x="503999" y="1816443"/>
            <a:ext cx="8166471"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Klicken Sie auf den Button „Antragsdatei </a:t>
            </a:r>
          </a:p>
          <a:p>
            <a:r>
              <a:rPr lang="de-DE" sz="2400" dirty="0">
                <a:latin typeface="Calibri" panose="020F0502020204030204" pitchFamily="34" charset="0"/>
                <a:cs typeface="Calibri" panose="020F0502020204030204" pitchFamily="34" charset="0"/>
              </a:rPr>
              <a:t>speichern“.</a:t>
            </a:r>
            <a:r>
              <a:rPr lang="de-DE" sz="2400" dirty="0"/>
              <a:t> </a:t>
            </a:r>
          </a:p>
        </p:txBody>
      </p:sp>
      <p:sp>
        <p:nvSpPr>
          <p:cNvPr id="3" name="Textfeld 2">
            <a:extLst>
              <a:ext uri="{FF2B5EF4-FFF2-40B4-BE49-F238E27FC236}">
                <a16:creationId xmlns:a16="http://schemas.microsoft.com/office/drawing/2014/main" id="{4A261C37-215C-4D0B-9F97-211BD238EE8A}"/>
              </a:ext>
            </a:extLst>
          </p:cNvPr>
          <p:cNvSpPr txBox="1"/>
          <p:nvPr/>
        </p:nvSpPr>
        <p:spPr>
          <a:xfrm>
            <a:off x="503998" y="5535386"/>
            <a:ext cx="8019515" cy="461665"/>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Sie werden nun dazu aufgefordert, ein Passwort einzugeben.</a:t>
            </a:r>
            <a:endParaRPr lang="de-DE" sz="2400" dirty="0"/>
          </a:p>
        </p:txBody>
      </p:sp>
    </p:spTree>
    <p:extLst>
      <p:ext uri="{BB962C8B-B14F-4D97-AF65-F5344CB8AC3E}">
        <p14:creationId xmlns:p14="http://schemas.microsoft.com/office/powerpoint/2010/main" val="3207689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3785652"/>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Das Passwort wird sowohl für das Speichern</a:t>
            </a:r>
          </a:p>
          <a:p>
            <a:r>
              <a:rPr lang="de-DE" sz="2400" dirty="0">
                <a:latin typeface="Calibri" panose="020F0502020204030204" pitchFamily="34" charset="0"/>
                <a:cs typeface="Calibri" panose="020F0502020204030204" pitchFamily="34" charset="0"/>
              </a:rPr>
              <a:t>der Antragsdatei als auch für die Erzeugung</a:t>
            </a:r>
          </a:p>
          <a:p>
            <a:r>
              <a:rPr lang="de-DE" sz="2400" dirty="0">
                <a:latin typeface="Calibri" panose="020F0502020204030204" pitchFamily="34" charset="0"/>
                <a:cs typeface="Calibri" panose="020F0502020204030204" pitchFamily="34" charset="0"/>
              </a:rPr>
              <a:t>des privaten Schlüssels benötigt.</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Bitte verwenden Sie ein anderes Passwort, als </a:t>
            </a:r>
          </a:p>
          <a:p>
            <a:r>
              <a:rPr lang="de-DE" sz="2400" dirty="0">
                <a:latin typeface="Calibri" panose="020F0502020204030204" pitchFamily="34" charset="0"/>
                <a:cs typeface="Calibri" panose="020F0502020204030204" pitchFamily="34" charset="0"/>
              </a:rPr>
              <a:t>dasjenige, dass Sie bereits für die </a:t>
            </a:r>
            <a:r>
              <a:rPr lang="de-DE" sz="2400" dirty="0" err="1">
                <a:latin typeface="Calibri" panose="020F0502020204030204" pitchFamily="34" charset="0"/>
                <a:cs typeface="Calibri" panose="020F0502020204030204" pitchFamily="34" charset="0"/>
              </a:rPr>
              <a:t>evt.</a:t>
            </a:r>
            <a:r>
              <a:rPr lang="de-DE" sz="2400" dirty="0">
                <a:latin typeface="Calibri" panose="020F0502020204030204" pitchFamily="34" charset="0"/>
                <a:cs typeface="Calibri" panose="020F0502020204030204" pitchFamily="34" charset="0"/>
              </a:rPr>
              <a:t> Sperrung</a:t>
            </a:r>
          </a:p>
          <a:p>
            <a:r>
              <a:rPr lang="de-DE" sz="2400" dirty="0">
                <a:latin typeface="Calibri" panose="020F0502020204030204" pitchFamily="34" charset="0"/>
                <a:cs typeface="Calibri" panose="020F0502020204030204" pitchFamily="34" charset="0"/>
              </a:rPr>
              <a:t>des Zertifikats erstellt haben. Verwahren Sie es </a:t>
            </a:r>
          </a:p>
          <a:p>
            <a:r>
              <a:rPr lang="de-DE" sz="2400" dirty="0">
                <a:latin typeface="Calibri" panose="020F0502020204030204" pitchFamily="34" charset="0"/>
                <a:cs typeface="Calibri" panose="020F0502020204030204" pitchFamily="34" charset="0"/>
              </a:rPr>
              <a:t>an einem sicheren Ort.</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Dieser Dialogschritt wird mit </a:t>
            </a:r>
            <a:r>
              <a:rPr lang="de-DE" sz="2400" b="1" dirty="0">
                <a:latin typeface="Calibri" panose="020F0502020204030204" pitchFamily="34" charset="0"/>
                <a:cs typeface="Calibri" panose="020F0502020204030204" pitchFamily="34" charset="0"/>
              </a:rPr>
              <a:t>Ok</a:t>
            </a:r>
            <a:r>
              <a:rPr lang="de-DE" sz="2400" dirty="0">
                <a:latin typeface="Calibri" panose="020F0502020204030204" pitchFamily="34" charset="0"/>
                <a:cs typeface="Calibri" panose="020F0502020204030204" pitchFamily="34" charset="0"/>
              </a:rPr>
              <a:t> bestätigt.</a:t>
            </a:r>
            <a:endParaRPr lang="de-DE" sz="2400" dirty="0"/>
          </a:p>
        </p:txBody>
      </p:sp>
    </p:spTree>
    <p:extLst>
      <p:ext uri="{BB962C8B-B14F-4D97-AF65-F5344CB8AC3E}">
        <p14:creationId xmlns:p14="http://schemas.microsoft.com/office/powerpoint/2010/main" val="28986563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1938992"/>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Die Antragsdatei (Dateiendung .</a:t>
            </a:r>
            <a:r>
              <a:rPr lang="de-DE" sz="2400" dirty="0" err="1">
                <a:latin typeface="Calibri" panose="020F0502020204030204" pitchFamily="34" charset="0"/>
                <a:cs typeface="Calibri" panose="020F0502020204030204" pitchFamily="34" charset="0"/>
              </a:rPr>
              <a:t>json</a:t>
            </a:r>
            <a:r>
              <a:rPr lang="de-DE" sz="2400" dirty="0">
                <a:latin typeface="Calibri" panose="020F0502020204030204" pitchFamily="34" charset="0"/>
                <a:cs typeface="Calibri" panose="020F0502020204030204" pitchFamily="34" charset="0"/>
              </a:rPr>
              <a:t>) muss </a:t>
            </a:r>
          </a:p>
          <a:p>
            <a:r>
              <a:rPr lang="de-DE" sz="2400" dirty="0">
                <a:latin typeface="Calibri" panose="020F0502020204030204" pitchFamily="34" charset="0"/>
                <a:cs typeface="Calibri" panose="020F0502020204030204" pitchFamily="34" charset="0"/>
              </a:rPr>
              <a:t>nun gespeichert werden.</a:t>
            </a:r>
          </a:p>
          <a:p>
            <a:r>
              <a:rPr lang="de-DE" sz="2400" dirty="0">
                <a:latin typeface="Calibri" panose="020F0502020204030204" pitchFamily="34" charset="0"/>
                <a:cs typeface="Calibri" panose="020F0502020204030204" pitchFamily="34" charset="0"/>
              </a:rPr>
              <a:t>	</a:t>
            </a:r>
          </a:p>
          <a:p>
            <a:r>
              <a:rPr lang="de-DE" sz="2400" dirty="0">
                <a:latin typeface="Calibri" panose="020F0502020204030204" pitchFamily="34" charset="0"/>
                <a:cs typeface="Calibri" panose="020F0502020204030204" pitchFamily="34" charset="0"/>
              </a:rPr>
              <a:t>	Bitte nicht „Datei öffnen“ sondern </a:t>
            </a:r>
            <a:r>
              <a:rPr lang="de-DE" sz="2400" b="1" dirty="0">
                <a:latin typeface="Calibri" panose="020F0502020204030204" pitchFamily="34" charset="0"/>
                <a:cs typeface="Calibri" panose="020F0502020204030204" pitchFamily="34" charset="0"/>
              </a:rPr>
              <a:t>„Datei </a:t>
            </a:r>
          </a:p>
          <a:p>
            <a:r>
              <a:rPr lang="de-DE" sz="2400" b="1" dirty="0">
                <a:latin typeface="Calibri" panose="020F0502020204030204" pitchFamily="34" charset="0"/>
                <a:cs typeface="Calibri" panose="020F0502020204030204" pitchFamily="34" charset="0"/>
              </a:rPr>
              <a:t>	speichern“</a:t>
            </a:r>
            <a:r>
              <a:rPr lang="de-DE" sz="2400" dirty="0">
                <a:latin typeface="Calibri" panose="020F0502020204030204" pitchFamily="34" charset="0"/>
                <a:cs typeface="Calibri" panose="020F0502020204030204" pitchFamily="34" charset="0"/>
              </a:rPr>
              <a:t> wählen! </a:t>
            </a:r>
            <a:endParaRPr lang="de-DE" sz="2400" dirty="0"/>
          </a:p>
        </p:txBody>
      </p:sp>
      <p:pic>
        <p:nvPicPr>
          <p:cNvPr id="5" name="Grafik 4" descr="Warnung mit einfarbiger Füllung">
            <a:extLst>
              <a:ext uri="{FF2B5EF4-FFF2-40B4-BE49-F238E27FC236}">
                <a16:creationId xmlns:a16="http://schemas.microsoft.com/office/drawing/2014/main" id="{C7989F5E-DCE8-4105-B3B7-201F3747DF7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04000" y="2916169"/>
            <a:ext cx="739390" cy="739390"/>
          </a:xfrm>
          <a:prstGeom prst="rect">
            <a:avLst/>
          </a:prstGeom>
        </p:spPr>
      </p:pic>
      <p:pic>
        <p:nvPicPr>
          <p:cNvPr id="6" name="Grafik 5" descr="&#10;&#10;">
            <a:extLst>
              <a:ext uri="{FF2B5EF4-FFF2-40B4-BE49-F238E27FC236}">
                <a16:creationId xmlns:a16="http://schemas.microsoft.com/office/drawing/2014/main" id="{9755EC4A-6A83-453A-81F2-8EFBB47B3A25}"/>
              </a:ext>
            </a:extLst>
          </p:cNvPr>
          <p:cNvPicPr>
            <a:picLocks noChangeAspect="1"/>
          </p:cNvPicPr>
          <p:nvPr/>
        </p:nvPicPr>
        <p:blipFill rotWithShape="1">
          <a:blip r:embed="rId5">
            <a:extLst>
              <a:ext uri="{28A0092B-C50C-407E-A947-70E740481C1C}">
                <a14:useLocalDpi xmlns:a14="http://schemas.microsoft.com/office/drawing/2010/main" val="0"/>
              </a:ext>
            </a:extLst>
          </a:blip>
          <a:srcRect l="53861" t="12047" r="-4298" b="-1619"/>
          <a:stretch/>
        </p:blipFill>
        <p:spPr>
          <a:xfrm>
            <a:off x="873695" y="3886199"/>
            <a:ext cx="4201830" cy="2106113"/>
          </a:xfrm>
          <a:prstGeom prst="rect">
            <a:avLst/>
          </a:prstGeom>
        </p:spPr>
      </p:pic>
    </p:spTree>
    <p:extLst>
      <p:ext uri="{BB962C8B-B14F-4D97-AF65-F5344CB8AC3E}">
        <p14:creationId xmlns:p14="http://schemas.microsoft.com/office/powerpoint/2010/main" val="2570558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504001" y="1960907"/>
            <a:ext cx="6598928" cy="1569660"/>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laden Sie nun das Zertifikatsformular</a:t>
            </a:r>
          </a:p>
          <a:p>
            <a:r>
              <a:rPr lang="de-DE" sz="2400" dirty="0">
                <a:latin typeface="Calibri" panose="020F0502020204030204" pitchFamily="34" charset="0"/>
                <a:cs typeface="Calibri" panose="020F0502020204030204" pitchFamily="34" charset="0"/>
              </a:rPr>
              <a:t>(PDF) herunter und senden Sie es als </a:t>
            </a:r>
          </a:p>
          <a:p>
            <a:r>
              <a:rPr lang="de-DE" sz="2400" dirty="0">
                <a:latin typeface="Calibri" panose="020F0502020204030204" pitchFamily="34" charset="0"/>
                <a:cs typeface="Calibri" panose="020F0502020204030204" pitchFamily="34" charset="0"/>
              </a:rPr>
              <a:t>Anhang per E-Mail an </a:t>
            </a:r>
          </a:p>
          <a:p>
            <a:r>
              <a:rPr lang="de-DE" sz="2400" dirty="0">
                <a:latin typeface="Calibri" panose="020F0502020204030204" pitchFamily="34" charset="0"/>
                <a:cs typeface="Calibri" panose="020F0502020204030204" pitchFamily="34" charset="0"/>
              </a:rPr>
              <a:t>rainer.rutka@uni-konstanz.de</a:t>
            </a:r>
          </a:p>
        </p:txBody>
      </p:sp>
      <p:pic>
        <p:nvPicPr>
          <p:cNvPr id="10" name="Grafik 9" descr="Ein Bild, das Text enthält.&#10;&#10;Automatisch generierte Beschreibung">
            <a:extLst>
              <a:ext uri="{FF2B5EF4-FFF2-40B4-BE49-F238E27FC236}">
                <a16:creationId xmlns:a16="http://schemas.microsoft.com/office/drawing/2014/main" id="{E017FDE6-43A9-43E8-B043-F7CD2D7A79CD}"/>
              </a:ext>
            </a:extLst>
          </p:cNvPr>
          <p:cNvPicPr>
            <a:picLocks noChangeAspect="1"/>
          </p:cNvPicPr>
          <p:nvPr/>
        </p:nvPicPr>
        <p:blipFill rotWithShape="1">
          <a:blip r:embed="rId3">
            <a:extLst>
              <a:ext uri="{28A0092B-C50C-407E-A947-70E740481C1C}">
                <a14:useLocalDpi xmlns:a14="http://schemas.microsoft.com/office/drawing/2010/main" val="0"/>
              </a:ext>
            </a:extLst>
          </a:blip>
          <a:srcRect t="38225" r="3074"/>
          <a:stretch/>
        </p:blipFill>
        <p:spPr>
          <a:xfrm>
            <a:off x="504000" y="3915339"/>
            <a:ext cx="7072457" cy="2066498"/>
          </a:xfrm>
          <a:prstGeom prst="rect">
            <a:avLst/>
          </a:prstGeom>
        </p:spPr>
      </p:pic>
      <p:pic>
        <p:nvPicPr>
          <p:cNvPr id="13" name="Grafik 12" descr="Umschlag mit einfarbiger Füllung">
            <a:hlinkClick r:id="rId4" tooltip="E-Mail"/>
            <a:extLst>
              <a:ext uri="{FF2B5EF4-FFF2-40B4-BE49-F238E27FC236}">
                <a16:creationId xmlns:a16="http://schemas.microsoft.com/office/drawing/2014/main" id="{B42591D7-7973-450E-8B48-0DB925734CD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338184" y="3073367"/>
            <a:ext cx="457200" cy="457200"/>
          </a:xfrm>
          <a:prstGeom prst="rect">
            <a:avLst/>
          </a:prstGeom>
        </p:spPr>
      </p:pic>
    </p:spTree>
    <p:extLst>
      <p:ext uri="{BB962C8B-B14F-4D97-AF65-F5344CB8AC3E}">
        <p14:creationId xmlns:p14="http://schemas.microsoft.com/office/powerpoint/2010/main" val="11784892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en Termin in einen Papierkalender eintragen">
            <a:extLst>
              <a:ext uri="{FF2B5EF4-FFF2-40B4-BE49-F238E27FC236}">
                <a16:creationId xmlns:a16="http://schemas.microsoft.com/office/drawing/2014/main" id="{3CE1D820-183E-4302-889E-C18CF2514D03}"/>
              </a:ext>
            </a:extLst>
          </p:cNvPr>
          <p:cNvPicPr>
            <a:picLocks noChangeAspect="1"/>
          </p:cNvPicPr>
          <p:nvPr/>
        </p:nvPicPr>
        <p:blipFill rotWithShape="1">
          <a:blip r:embed="rId2">
            <a:alphaModFix amt="49000"/>
            <a:extLst>
              <a:ext uri="{28A0092B-C50C-407E-A947-70E740481C1C}">
                <a14:useLocalDpi xmlns:a14="http://schemas.microsoft.com/office/drawing/2010/main" val="0"/>
              </a:ext>
            </a:extLst>
          </a:blip>
          <a:srcRect t="3110" b="3110"/>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0" y="944553"/>
            <a:ext cx="9072000" cy="946440"/>
          </a:xfrm>
        </p:spPr>
        <p:txBody>
          <a:bodyPr/>
          <a:lstStyle/>
          <a:p>
            <a:pPr algn="r"/>
            <a:r>
              <a:rPr lang="de-DE" sz="4000" dirty="0">
                <a:latin typeface="Calibri" panose="020F0502020204030204" pitchFamily="34" charset="0"/>
                <a:cs typeface="Calibri" panose="020F0502020204030204" pitchFamily="34" charset="0"/>
              </a:rPr>
              <a:t>2. Nutzerzertifikat abrufen</a:t>
            </a:r>
          </a:p>
        </p:txBody>
      </p:sp>
    </p:spTree>
    <p:extLst>
      <p:ext uri="{BB962C8B-B14F-4D97-AF65-F5344CB8AC3E}">
        <p14:creationId xmlns:p14="http://schemas.microsoft.com/office/powerpoint/2010/main" val="1684374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en Termin in einen Papierkalender eintragen">
            <a:extLst>
              <a:ext uri="{FF2B5EF4-FFF2-40B4-BE49-F238E27FC236}">
                <a16:creationId xmlns:a16="http://schemas.microsoft.com/office/drawing/2014/main" id="{3CE1D820-183E-4302-889E-C18CF2514D03}"/>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3110" b="3110"/>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pPr algn="r"/>
            <a:r>
              <a:rPr lang="de-DE" sz="3600" dirty="0">
                <a:solidFill>
                  <a:schemeClr val="accent5"/>
                </a:solidFill>
                <a:latin typeface="Calibri" panose="020F0502020204030204" pitchFamily="34" charset="0"/>
                <a:cs typeface="Calibri" panose="020F0502020204030204" pitchFamily="34" charset="0"/>
              </a:rPr>
              <a:t>2. Nutzerzertifikat abrufen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2530929" y="1950065"/>
            <a:ext cx="7045070" cy="1938992"/>
          </a:xfrm>
          <a:prstGeom prst="rect">
            <a:avLst/>
          </a:prstGeom>
          <a:noFill/>
        </p:spPr>
        <p:txBody>
          <a:bodyPr wrap="square" rtlCol="0">
            <a:spAutoFit/>
          </a:bodyPr>
          <a:lstStyle/>
          <a:p>
            <a:pPr algn="r"/>
            <a:r>
              <a:rPr lang="de-DE" sz="2400" dirty="0">
                <a:latin typeface="Calibri" panose="020F0502020204030204" pitchFamily="34" charset="0"/>
                <a:cs typeface="Calibri" panose="020F0502020204030204" pitchFamily="34" charset="0"/>
              </a:rPr>
              <a:t>Die weitere Anleitung bezieht sich auf den </a:t>
            </a:r>
          </a:p>
          <a:p>
            <a:pPr algn="r"/>
            <a:r>
              <a:rPr lang="de-DE" sz="2400" dirty="0">
                <a:latin typeface="Calibri" panose="020F0502020204030204" pitchFamily="34" charset="0"/>
                <a:cs typeface="Calibri" panose="020F0502020204030204" pitchFamily="34" charset="0"/>
              </a:rPr>
              <a:t>Browser Firefox. </a:t>
            </a:r>
          </a:p>
          <a:p>
            <a:pPr algn="r"/>
            <a:endParaRPr lang="de-DE" sz="2400" dirty="0">
              <a:latin typeface="Calibri" panose="020F0502020204030204" pitchFamily="34" charset="0"/>
              <a:cs typeface="Calibri" panose="020F0502020204030204" pitchFamily="34" charset="0"/>
            </a:endParaRPr>
          </a:p>
          <a:p>
            <a:pPr algn="r"/>
            <a:r>
              <a:rPr lang="de-DE" sz="2400" dirty="0">
                <a:latin typeface="Calibri" panose="020F0502020204030204" pitchFamily="34" charset="0"/>
                <a:cs typeface="Calibri" panose="020F0502020204030204" pitchFamily="34" charset="0"/>
              </a:rPr>
              <a:t>Bitte verwenden Sie immer den Browser, den Sie auch für die Antragstellung genutzt haben.</a:t>
            </a:r>
          </a:p>
        </p:txBody>
      </p:sp>
    </p:spTree>
    <p:extLst>
      <p:ext uri="{BB962C8B-B14F-4D97-AF65-F5344CB8AC3E}">
        <p14:creationId xmlns:p14="http://schemas.microsoft.com/office/powerpoint/2010/main" val="2875910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en Termin in einen Papierkalender eintragen">
            <a:extLst>
              <a:ext uri="{FF2B5EF4-FFF2-40B4-BE49-F238E27FC236}">
                <a16:creationId xmlns:a16="http://schemas.microsoft.com/office/drawing/2014/main" id="{3CE1D820-183E-4302-889E-C18CF2514D03}"/>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3110" b="3110"/>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pPr algn="r"/>
            <a:r>
              <a:rPr lang="de-DE" sz="3600" dirty="0">
                <a:solidFill>
                  <a:schemeClr val="accent5"/>
                </a:solidFill>
                <a:latin typeface="Calibri" panose="020F0502020204030204" pitchFamily="34" charset="0"/>
                <a:cs typeface="Calibri" panose="020F0502020204030204" pitchFamily="34" charset="0"/>
              </a:rPr>
              <a:t>2. Nutzerzertifikat abrufen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2530929" y="1950065"/>
            <a:ext cx="7045070" cy="830997"/>
          </a:xfrm>
          <a:prstGeom prst="rect">
            <a:avLst/>
          </a:prstGeom>
          <a:noFill/>
        </p:spPr>
        <p:txBody>
          <a:bodyPr wrap="square" rtlCol="0">
            <a:spAutoFit/>
          </a:bodyPr>
          <a:lstStyle/>
          <a:p>
            <a:pPr algn="r"/>
            <a:r>
              <a:rPr lang="de-DE" sz="2400" dirty="0">
                <a:latin typeface="Calibri" panose="020F0502020204030204" pitchFamily="34" charset="0"/>
                <a:cs typeface="Calibri" panose="020F0502020204030204" pitchFamily="34" charset="0"/>
              </a:rPr>
              <a:t>Nach erfolgreicher Antragstellung erhalten Sie</a:t>
            </a:r>
          </a:p>
          <a:p>
            <a:pPr algn="r"/>
            <a:r>
              <a:rPr lang="de-DE" sz="2400" dirty="0">
                <a:latin typeface="Calibri" panose="020F0502020204030204" pitchFamily="34" charset="0"/>
                <a:cs typeface="Calibri" panose="020F0502020204030204" pitchFamily="34" charset="0"/>
              </a:rPr>
              <a:t>eine E-Mail von der Registrierungsstelle:</a:t>
            </a:r>
          </a:p>
        </p:txBody>
      </p:sp>
      <p:pic>
        <p:nvPicPr>
          <p:cNvPr id="5" name="Grafik 4" descr="Ein Bild, das Text enthält.&#10;&#10;Automatisch generierte Beschreibung">
            <a:extLst>
              <a:ext uri="{FF2B5EF4-FFF2-40B4-BE49-F238E27FC236}">
                <a16:creationId xmlns:a16="http://schemas.microsoft.com/office/drawing/2014/main" id="{81BF5A7E-5BB7-420C-A942-4B9E9E7A540A}"/>
              </a:ext>
            </a:extLst>
          </p:cNvPr>
          <p:cNvPicPr>
            <a:picLocks noChangeAspect="1"/>
          </p:cNvPicPr>
          <p:nvPr/>
        </p:nvPicPr>
        <p:blipFill rotWithShape="1">
          <a:blip r:embed="rId3">
            <a:extLst>
              <a:ext uri="{28A0092B-C50C-407E-A947-70E740481C1C}">
                <a14:useLocalDpi xmlns:a14="http://schemas.microsoft.com/office/drawing/2010/main" val="0"/>
              </a:ext>
            </a:extLst>
          </a:blip>
          <a:srcRect t="2992" r="17759" b="3993"/>
          <a:stretch/>
        </p:blipFill>
        <p:spPr>
          <a:xfrm>
            <a:off x="2214882" y="3077198"/>
            <a:ext cx="7677164" cy="2841171"/>
          </a:xfrm>
          <a:prstGeom prst="rect">
            <a:avLst/>
          </a:prstGeom>
        </p:spPr>
      </p:pic>
    </p:spTree>
    <p:extLst>
      <p:ext uri="{BB962C8B-B14F-4D97-AF65-F5344CB8AC3E}">
        <p14:creationId xmlns:p14="http://schemas.microsoft.com/office/powerpoint/2010/main" val="676660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erge im Nebel">
            <a:extLst>
              <a:ext uri="{FF2B5EF4-FFF2-40B4-BE49-F238E27FC236}">
                <a16:creationId xmlns:a16="http://schemas.microsoft.com/office/drawing/2014/main" id="{F9096646-3ABD-41E8-9389-BCB5EB2988B7}"/>
              </a:ext>
            </a:extLst>
          </p:cNvPr>
          <p:cNvPicPr>
            <a:picLocks noChangeAspect="1"/>
          </p:cNvPicPr>
          <p:nvPr/>
        </p:nvPicPr>
        <p:blipFill rotWithShape="1">
          <a:blip r:embed="rId2">
            <a:alphaModFix amt="62000"/>
            <a:extLst>
              <a:ext uri="{28A0092B-C50C-407E-A947-70E740481C1C}">
                <a14:useLocalDpi xmlns:a14="http://schemas.microsoft.com/office/drawing/2010/main" val="0"/>
              </a:ext>
            </a:extLst>
          </a:blip>
          <a:srcRect t="6038"/>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036084" y="2677174"/>
            <a:ext cx="8008456" cy="946440"/>
          </a:xfrm>
        </p:spPr>
        <p:txBody>
          <a:bodyPr/>
          <a:lstStyle/>
          <a:p>
            <a:r>
              <a:rPr lang="de-DE" sz="4000" dirty="0">
                <a:latin typeface="Calibri" panose="020F0502020204030204" pitchFamily="34" charset="0"/>
                <a:cs typeface="Calibri" panose="020F0502020204030204" pitchFamily="34" charset="0"/>
              </a:rPr>
              <a:t>3. Zertifikat abholen</a:t>
            </a:r>
          </a:p>
        </p:txBody>
      </p:sp>
    </p:spTree>
    <p:extLst>
      <p:ext uri="{BB962C8B-B14F-4D97-AF65-F5344CB8AC3E}">
        <p14:creationId xmlns:p14="http://schemas.microsoft.com/office/powerpoint/2010/main" val="2477230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Nahaufnahme einer Taschenrechnertastatur">
            <a:extLst>
              <a:ext uri="{FF2B5EF4-FFF2-40B4-BE49-F238E27FC236}">
                <a16:creationId xmlns:a16="http://schemas.microsoft.com/office/drawing/2014/main" id="{77612093-3ED1-418C-9C92-FF3A55ABAA4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682" y="-197709"/>
            <a:ext cx="10093307" cy="6687801"/>
          </a:xfrm>
          <a:prstGeom prst="rect">
            <a:avLst/>
          </a:prstGeom>
        </p:spPr>
      </p:pic>
      <p:sp>
        <p:nvSpPr>
          <p:cNvPr id="575" name="CustomShape 2"/>
          <p:cNvSpPr/>
          <p:nvPr/>
        </p:nvSpPr>
        <p:spPr>
          <a:xfrm>
            <a:off x="832538" y="832907"/>
            <a:ext cx="8376775" cy="4359579"/>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10000"/>
              </a:lnSpc>
              <a:tabLst>
                <a:tab pos="0" algn="l"/>
              </a:tabLst>
            </a:pPr>
            <a:r>
              <a:rPr lang="de-DE" sz="2800" b="1" strike="noStrike" spc="-1" dirty="0">
                <a:solidFill>
                  <a:srgbClr val="009AD1"/>
                </a:solidFill>
                <a:latin typeface="Calibri" panose="020F0502020204030204" pitchFamily="34" charset="0"/>
                <a:ea typeface="DejaVu Sans"/>
                <a:cs typeface="Calibri" panose="020F0502020204030204" pitchFamily="34" charset="0"/>
              </a:rPr>
              <a:t>Einstieg (1)</a:t>
            </a:r>
            <a:endParaRPr lang="de-DE" sz="2800" b="0" strike="noStrike" spc="-1" dirty="0">
              <a:latin typeface="Calibri" panose="020F0502020204030204" pitchFamily="34" charset="0"/>
              <a:cs typeface="Calibri" panose="020F0502020204030204" pitchFamily="34" charset="0"/>
            </a:endParaRPr>
          </a:p>
          <a:p>
            <a:pPr>
              <a:tabLst>
                <a:tab pos="0" algn="l"/>
              </a:tabLst>
            </a:pPr>
            <a:endParaRPr lang="de-DE" sz="1600" b="0" strike="noStrike" spc="-1" dirty="0">
              <a:latin typeface="Arial"/>
            </a:endParaRPr>
          </a:p>
          <a:p>
            <a:pPr>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Das Schreiben von E-Mails ist ein schneller und unkomplizierter Kommunikationsweg. </a:t>
            </a:r>
          </a:p>
          <a:p>
            <a:pPr>
              <a:spcAft>
                <a:spcPts val="800"/>
              </a:spcAft>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Per E-Mail werden aber auch wichtige und sensible Daten verschickt.</a:t>
            </a:r>
          </a:p>
          <a:p>
            <a:pPr>
              <a:spcAft>
                <a:spcPts val="800"/>
              </a:spcAft>
            </a:pP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Ohne geeignete Schutzmaßnahmen, können E-Mail-Inhalte unter bestimmten Umständen während des Transports vom Absender zum Empfänger von anderen Personen gelesen werden.</a:t>
            </a:r>
          </a:p>
          <a:p>
            <a:pPr>
              <a:spcAft>
                <a:spcPts val="800"/>
              </a:spcAft>
            </a:pPr>
            <a:endParaRPr lang="de-DE"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74" name="CustomShape 1"/>
          <p:cNvSpPr/>
          <p:nvPr/>
        </p:nvSpPr>
        <p:spPr>
          <a:xfrm>
            <a:off x="324000" y="404640"/>
            <a:ext cx="6334560" cy="155799"/>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5000"/>
              </a:lnSpc>
            </a:pPr>
            <a:endParaRPr lang="de-DE" sz="2000" b="0" strike="noStrike" spc="-1" dirty="0">
              <a:latin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erge im Nebel">
            <a:extLst>
              <a:ext uri="{FF2B5EF4-FFF2-40B4-BE49-F238E27FC236}">
                <a16:creationId xmlns:a16="http://schemas.microsoft.com/office/drawing/2014/main" id="{F9096646-3ABD-41E8-9389-BCB5EB2988B7}"/>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6038"/>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538178" y="960882"/>
            <a:ext cx="8037821" cy="946440"/>
          </a:xfrm>
        </p:spPr>
        <p:txBody>
          <a:bodyPr/>
          <a:lstStyle/>
          <a:p>
            <a:r>
              <a:rPr lang="de-DE" sz="3600" dirty="0">
                <a:solidFill>
                  <a:schemeClr val="accent5"/>
                </a:solidFill>
                <a:latin typeface="Calibri" panose="020F0502020204030204" pitchFamily="34" charset="0"/>
                <a:cs typeface="Calibri" panose="020F0502020204030204" pitchFamily="34" charset="0"/>
              </a:rPr>
              <a:t>3. Zertifikat abholen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1419726" y="1950065"/>
            <a:ext cx="8156273" cy="1569660"/>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In Ihrer E-Mail werden Ihnen Links genannt, um Ihr beantragtes Zertifikat (Nutzerzertifikat oder Serverzertifikat) abzuholen.</a:t>
            </a:r>
          </a:p>
          <a:p>
            <a:r>
              <a:rPr lang="de-DE" sz="2400" dirty="0">
                <a:latin typeface="Calibri" panose="020F0502020204030204" pitchFamily="34" charset="0"/>
                <a:cs typeface="Calibri" panose="020F0502020204030204" pitchFamily="34" charset="0"/>
              </a:rPr>
              <a:t>Bitte rufen Sie den entsprechenden Link auf. Es öffnet sich folgendes Dialogfenster:</a:t>
            </a:r>
          </a:p>
        </p:txBody>
      </p:sp>
      <p:pic>
        <p:nvPicPr>
          <p:cNvPr id="9" name="Grafik 8" descr="Ein Bild, das Text enthält.&#10;&#10;Automatisch generierte Beschreibung">
            <a:extLst>
              <a:ext uri="{FF2B5EF4-FFF2-40B4-BE49-F238E27FC236}">
                <a16:creationId xmlns:a16="http://schemas.microsoft.com/office/drawing/2014/main" id="{FB60BA55-DD82-47C7-AC0C-2192EA6B9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79" y="3700783"/>
            <a:ext cx="7436232" cy="2171812"/>
          </a:xfrm>
          <a:prstGeom prst="rect">
            <a:avLst/>
          </a:prstGeom>
        </p:spPr>
      </p:pic>
    </p:spTree>
    <p:extLst>
      <p:ext uri="{BB962C8B-B14F-4D97-AF65-F5344CB8AC3E}">
        <p14:creationId xmlns:p14="http://schemas.microsoft.com/office/powerpoint/2010/main" val="2189824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erge im Nebel">
            <a:extLst>
              <a:ext uri="{FF2B5EF4-FFF2-40B4-BE49-F238E27FC236}">
                <a16:creationId xmlns:a16="http://schemas.microsoft.com/office/drawing/2014/main" id="{F9096646-3ABD-41E8-9389-BCB5EB2988B7}"/>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6038"/>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98162" y="960882"/>
            <a:ext cx="8077837" cy="946440"/>
          </a:xfrm>
        </p:spPr>
        <p:txBody>
          <a:bodyPr/>
          <a:lstStyle/>
          <a:p>
            <a:r>
              <a:rPr lang="de-DE" sz="3600" dirty="0">
                <a:solidFill>
                  <a:schemeClr val="accent5"/>
                </a:solidFill>
                <a:latin typeface="Calibri" panose="020F0502020204030204" pitchFamily="34" charset="0"/>
                <a:cs typeface="Calibri" panose="020F0502020204030204" pitchFamily="34" charset="0"/>
              </a:rPr>
              <a:t>3. Zertifikat abholen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1359568" y="1950065"/>
            <a:ext cx="8216432" cy="1569660"/>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wählen Sie Ihre Antragsdatei über die Schaltfläche „Browse“ aus (es handelt sich um die Datei mit der Endung .</a:t>
            </a:r>
            <a:r>
              <a:rPr lang="de-DE" sz="2400" dirty="0" err="1">
                <a:latin typeface="Calibri" panose="020F0502020204030204" pitchFamily="34" charset="0"/>
                <a:cs typeface="Calibri" panose="020F0502020204030204" pitchFamily="34" charset="0"/>
              </a:rPr>
              <a:t>json</a:t>
            </a:r>
            <a:r>
              <a:rPr lang="de-DE" sz="2400" dirty="0">
                <a:latin typeface="Calibri" panose="020F0502020204030204" pitchFamily="34" charset="0"/>
                <a:cs typeface="Calibri" panose="020F0502020204030204" pitchFamily="34" charset="0"/>
              </a:rPr>
              <a:t>)</a:t>
            </a:r>
          </a:p>
          <a:p>
            <a:r>
              <a:rPr lang="de-DE" sz="2400" dirty="0">
                <a:latin typeface="Calibri" panose="020F0502020204030204" pitchFamily="34" charset="0"/>
                <a:cs typeface="Calibri" panose="020F0502020204030204" pitchFamily="34" charset="0"/>
              </a:rPr>
              <a:t>Geben Sie das von Ihnen beim Erzeugen der Antragsdatei vergebene Passwort ein (Folien 11 und 12) .</a:t>
            </a:r>
          </a:p>
        </p:txBody>
      </p:sp>
      <p:pic>
        <p:nvPicPr>
          <p:cNvPr id="5" name="Grafik 4" descr="Ein Bild, das Text enthält.&#10;&#10;Automatisch generierte Beschreibung">
            <a:extLst>
              <a:ext uri="{FF2B5EF4-FFF2-40B4-BE49-F238E27FC236}">
                <a16:creationId xmlns:a16="http://schemas.microsoft.com/office/drawing/2014/main" id="{3EE69268-61DF-4014-AEF5-F1ACC2AE5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163" y="3691257"/>
            <a:ext cx="5912154" cy="2190863"/>
          </a:xfrm>
          <a:prstGeom prst="rect">
            <a:avLst/>
          </a:prstGeom>
        </p:spPr>
      </p:pic>
    </p:spTree>
    <p:extLst>
      <p:ext uri="{BB962C8B-B14F-4D97-AF65-F5344CB8AC3E}">
        <p14:creationId xmlns:p14="http://schemas.microsoft.com/office/powerpoint/2010/main" val="111971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erge im Nebel">
            <a:extLst>
              <a:ext uri="{FF2B5EF4-FFF2-40B4-BE49-F238E27FC236}">
                <a16:creationId xmlns:a16="http://schemas.microsoft.com/office/drawing/2014/main" id="{F9096646-3ABD-41E8-9389-BCB5EB2988B7}"/>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6038"/>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75308" y="960882"/>
            <a:ext cx="8100692" cy="946440"/>
          </a:xfrm>
        </p:spPr>
        <p:txBody>
          <a:bodyPr/>
          <a:lstStyle/>
          <a:p>
            <a:r>
              <a:rPr lang="de-DE" sz="3600" dirty="0">
                <a:solidFill>
                  <a:schemeClr val="accent5"/>
                </a:solidFill>
                <a:latin typeface="Calibri" panose="020F0502020204030204" pitchFamily="34" charset="0"/>
                <a:cs typeface="Calibri" panose="020F0502020204030204" pitchFamily="34" charset="0"/>
              </a:rPr>
              <a:t>3. Zertifikat abholen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1359568" y="1950065"/>
            <a:ext cx="8216432"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Sie erhalten nun eine Übersicht über Ihr Nutzerzertifikat.</a:t>
            </a:r>
          </a:p>
          <a:p>
            <a:r>
              <a:rPr lang="de-DE" sz="2400" dirty="0">
                <a:latin typeface="Calibri" panose="020F0502020204030204" pitchFamily="34" charset="0"/>
                <a:cs typeface="Calibri" panose="020F0502020204030204" pitchFamily="34" charset="0"/>
              </a:rPr>
              <a:t>Wählen Sie bitte „Zertifikatsdatei speichern“ aus.</a:t>
            </a:r>
          </a:p>
        </p:txBody>
      </p:sp>
      <p:pic>
        <p:nvPicPr>
          <p:cNvPr id="7" name="Grafik 6" descr="Ein Bild, das Text enthält.&#10;&#10;Automatisch generierte Beschreibung">
            <a:extLst>
              <a:ext uri="{FF2B5EF4-FFF2-40B4-BE49-F238E27FC236}">
                <a16:creationId xmlns:a16="http://schemas.microsoft.com/office/drawing/2014/main" id="{A094BDBD-649D-4E4A-A52C-82A5B5274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308" y="2971988"/>
            <a:ext cx="6584713" cy="2959580"/>
          </a:xfrm>
          <a:prstGeom prst="rect">
            <a:avLst/>
          </a:prstGeom>
        </p:spPr>
      </p:pic>
    </p:spTree>
    <p:extLst>
      <p:ext uri="{BB962C8B-B14F-4D97-AF65-F5344CB8AC3E}">
        <p14:creationId xmlns:p14="http://schemas.microsoft.com/office/powerpoint/2010/main" val="3136963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erge im Nebel">
            <a:extLst>
              <a:ext uri="{FF2B5EF4-FFF2-40B4-BE49-F238E27FC236}">
                <a16:creationId xmlns:a16="http://schemas.microsoft.com/office/drawing/2014/main" id="{F9096646-3ABD-41E8-9389-BCB5EB2988B7}"/>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6038"/>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67844" y="960882"/>
            <a:ext cx="8108156" cy="946440"/>
          </a:xfrm>
        </p:spPr>
        <p:txBody>
          <a:bodyPr/>
          <a:lstStyle/>
          <a:p>
            <a:r>
              <a:rPr lang="de-DE" sz="3600" dirty="0">
                <a:solidFill>
                  <a:schemeClr val="accent5"/>
                </a:solidFill>
                <a:latin typeface="Calibri" panose="020F0502020204030204" pitchFamily="34" charset="0"/>
                <a:cs typeface="Calibri" panose="020F0502020204030204" pitchFamily="34" charset="0"/>
              </a:rPr>
              <a:t>3. Zertifikat abholen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1359568" y="1950065"/>
            <a:ext cx="8216432"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wählen Sie nun ein weiteres Passwort zum Schutz Ihrer Zertifikatsdatei und bestätigen Sie mit „OK“.</a:t>
            </a:r>
          </a:p>
        </p:txBody>
      </p:sp>
      <p:pic>
        <p:nvPicPr>
          <p:cNvPr id="5" name="Grafik 4" descr="Ein Bild, das Text enthält.&#10;&#10;Automatisch generierte Beschreibung">
            <a:extLst>
              <a:ext uri="{FF2B5EF4-FFF2-40B4-BE49-F238E27FC236}">
                <a16:creationId xmlns:a16="http://schemas.microsoft.com/office/drawing/2014/main" id="{DF0312A3-24E7-40BC-961E-21F0430F7086}"/>
              </a:ext>
            </a:extLst>
          </p:cNvPr>
          <p:cNvPicPr>
            <a:picLocks noChangeAspect="1"/>
          </p:cNvPicPr>
          <p:nvPr/>
        </p:nvPicPr>
        <p:blipFill rotWithShape="1">
          <a:blip r:embed="rId3">
            <a:extLst>
              <a:ext uri="{28A0092B-C50C-407E-A947-70E740481C1C}">
                <a14:useLocalDpi xmlns:a14="http://schemas.microsoft.com/office/drawing/2010/main" val="0"/>
              </a:ext>
            </a:extLst>
          </a:blip>
          <a:srcRect l="9898" t="11678" b="4183"/>
          <a:stretch/>
        </p:blipFill>
        <p:spPr>
          <a:xfrm>
            <a:off x="1467844" y="2823805"/>
            <a:ext cx="6026683" cy="3100307"/>
          </a:xfrm>
          <a:prstGeom prst="rect">
            <a:avLst/>
          </a:prstGeom>
        </p:spPr>
      </p:pic>
    </p:spTree>
    <p:extLst>
      <p:ext uri="{BB962C8B-B14F-4D97-AF65-F5344CB8AC3E}">
        <p14:creationId xmlns:p14="http://schemas.microsoft.com/office/powerpoint/2010/main" val="3512584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erge im Nebel">
            <a:extLst>
              <a:ext uri="{FF2B5EF4-FFF2-40B4-BE49-F238E27FC236}">
                <a16:creationId xmlns:a16="http://schemas.microsoft.com/office/drawing/2014/main" id="{F9096646-3ABD-41E8-9389-BCB5EB2988B7}"/>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6038"/>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395662" y="960882"/>
            <a:ext cx="8180337" cy="946440"/>
          </a:xfrm>
        </p:spPr>
        <p:txBody>
          <a:bodyPr/>
          <a:lstStyle/>
          <a:p>
            <a:r>
              <a:rPr lang="de-DE" sz="3600" dirty="0">
                <a:solidFill>
                  <a:schemeClr val="accent5"/>
                </a:solidFill>
                <a:latin typeface="Calibri" panose="020F0502020204030204" pitchFamily="34" charset="0"/>
                <a:cs typeface="Calibri" panose="020F0502020204030204" pitchFamily="34" charset="0"/>
              </a:rPr>
              <a:t>3. Zertifikat abholen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1299411" y="1950065"/>
            <a:ext cx="8276589" cy="2308324"/>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Es wird nun eine Zertifikatsdatei (Dateiendung .p12) generiert.</a:t>
            </a:r>
          </a:p>
          <a:p>
            <a:pPr algn="r"/>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Bitte speichern Sie die Datei an einem sicheren Ort und schützen Sie sie vor dem Zugriff fremder Personen. Es wird eine zusätzliche Sicherungskopie auf einem externen Speichermedium empfohlen. </a:t>
            </a:r>
          </a:p>
        </p:txBody>
      </p:sp>
    </p:spTree>
    <p:extLst>
      <p:ext uri="{BB962C8B-B14F-4D97-AF65-F5344CB8AC3E}">
        <p14:creationId xmlns:p14="http://schemas.microsoft.com/office/powerpoint/2010/main" val="14996936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9000"/>
            <a:extLst>
              <a:ext uri="{28A0092B-C50C-407E-A947-70E740481C1C}">
                <a14:useLocalDpi xmlns:a14="http://schemas.microsoft.com/office/drawing/2010/main" val="0"/>
              </a:ext>
            </a:extLst>
          </a:blip>
          <a:srcRect t="6221"/>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167062" y="2203954"/>
            <a:ext cx="8180337" cy="946440"/>
          </a:xfrm>
        </p:spPr>
        <p:txBody>
          <a:bodyPr/>
          <a:lstStyle/>
          <a:p>
            <a:r>
              <a:rPr lang="de-DE" sz="4000" dirty="0">
                <a:latin typeface="Calibri" panose="020F0502020204030204" pitchFamily="34" charset="0"/>
                <a:cs typeface="Calibri" panose="020F0502020204030204" pitchFamily="34" charset="0"/>
              </a:rPr>
              <a:t>4. E-Mail-Client einrichten</a:t>
            </a:r>
          </a:p>
        </p:txBody>
      </p:sp>
    </p:spTree>
    <p:extLst>
      <p:ext uri="{BB962C8B-B14F-4D97-AF65-F5344CB8AC3E}">
        <p14:creationId xmlns:p14="http://schemas.microsoft.com/office/powerpoint/2010/main" val="3153249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395662" y="960882"/>
            <a:ext cx="8180337"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1950065"/>
            <a:ext cx="9251147" cy="3785652"/>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Wie Sie Ihr Zertifikat für die Verschlüsselung und Signierung von E-Mails einrichten und verwenden, hängt vom E-Mail-Client und/oder Betriebssystem ab. </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Im Folgenden erhalten Sie Anleitungen zu</a:t>
            </a:r>
          </a:p>
          <a:p>
            <a:r>
              <a:rPr lang="de-DE" sz="2400" dirty="0">
                <a:latin typeface="Calibri" panose="020F0502020204030204" pitchFamily="34" charset="0"/>
                <a:cs typeface="Calibri" panose="020F0502020204030204" pitchFamily="34" charset="0"/>
              </a:rPr>
              <a:t> </a:t>
            </a:r>
          </a:p>
          <a:p>
            <a:pPr marL="342900" indent="-342900">
              <a:buFontTx/>
              <a:buChar char="-"/>
            </a:pPr>
            <a:r>
              <a:rPr lang="de-DE" sz="2400" dirty="0">
                <a:latin typeface="Calibri" panose="020F0502020204030204" pitchFamily="34" charset="0"/>
                <a:cs typeface="Calibri" panose="020F0502020204030204" pitchFamily="34" charset="0"/>
              </a:rPr>
              <a:t>Thunderbird unter Windows/Linux</a:t>
            </a:r>
          </a:p>
          <a:p>
            <a:pPr marL="342900" indent="-342900">
              <a:buFontTx/>
              <a:buChar char="-"/>
            </a:pPr>
            <a:r>
              <a:rPr lang="de-DE" sz="2400" dirty="0">
                <a:latin typeface="Calibri" panose="020F0502020204030204" pitchFamily="34" charset="0"/>
                <a:cs typeface="Calibri" panose="020F0502020204030204" pitchFamily="34" charset="0"/>
              </a:rPr>
              <a:t>Outlook unter Windows</a:t>
            </a:r>
          </a:p>
          <a:p>
            <a:pPr marL="342900" indent="-342900">
              <a:buFontTx/>
              <a:buChar char="-"/>
            </a:pPr>
            <a:r>
              <a:rPr lang="de-DE" sz="2400" dirty="0" err="1">
                <a:latin typeface="Calibri" panose="020F0502020204030204" pitchFamily="34" charset="0"/>
                <a:cs typeface="Calibri" panose="020F0502020204030204" pitchFamily="34" charset="0"/>
              </a:rPr>
              <a:t>AppleMail</a:t>
            </a:r>
            <a:r>
              <a:rPr lang="de-DE" sz="2400" dirty="0">
                <a:latin typeface="Calibri" panose="020F0502020204030204" pitchFamily="34" charset="0"/>
                <a:cs typeface="Calibri" panose="020F0502020204030204" pitchFamily="34" charset="0"/>
              </a:rPr>
              <a:t> unter Apple</a:t>
            </a:r>
          </a:p>
          <a:p>
            <a:pPr marL="342900" indent="-342900">
              <a:buFontTx/>
              <a:buChar char="-"/>
            </a:pPr>
            <a:r>
              <a:rPr lang="de-DE" sz="2400" dirty="0">
                <a:latin typeface="Calibri" panose="020F0502020204030204" pitchFamily="34" charset="0"/>
                <a:cs typeface="Calibri" panose="020F0502020204030204" pitchFamily="34" charset="0"/>
              </a:rPr>
              <a:t>S/MIME unter Android </a:t>
            </a:r>
          </a:p>
        </p:txBody>
      </p:sp>
    </p:spTree>
    <p:extLst>
      <p:ext uri="{BB962C8B-B14F-4D97-AF65-F5344CB8AC3E}">
        <p14:creationId xmlns:p14="http://schemas.microsoft.com/office/powerpoint/2010/main" val="479224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251147" cy="1200329"/>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Öffnen Sie Mozilla Thunderbird und wählen Sie </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Extras </a:t>
            </a:r>
            <a:r>
              <a:rPr lang="de-DE" sz="2400" dirty="0">
                <a:latin typeface="Calibri" panose="020F0502020204030204" pitchFamily="34" charset="0"/>
                <a:cs typeface="Calibri" panose="020F0502020204030204" pitchFamily="34" charset="0"/>
                <a:sym typeface="Wingdings" panose="05000000000000000000" pitchFamily="2" charset="2"/>
              </a:rPr>
              <a:t> Konten-Einstellungen</a:t>
            </a:r>
            <a:endParaRPr lang="de-DE" sz="2400" dirty="0">
              <a:latin typeface="Calibri" panose="020F0502020204030204" pitchFamily="34" charset="0"/>
              <a:cs typeface="Calibri" panose="020F0502020204030204" pitchFamily="34" charset="0"/>
            </a:endParaRPr>
          </a:p>
        </p:txBody>
      </p:sp>
      <p:pic>
        <p:nvPicPr>
          <p:cNvPr id="5" name="Grafik 4" descr="Ein Bild, das Text enthält.&#10;&#10;Automatisch generierte Beschreibung">
            <a:extLst>
              <a:ext uri="{FF2B5EF4-FFF2-40B4-BE49-F238E27FC236}">
                <a16:creationId xmlns:a16="http://schemas.microsoft.com/office/drawing/2014/main" id="{40389BCD-A8D1-4B6A-92D6-27AF059D1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070" y="2634919"/>
            <a:ext cx="4072508" cy="3346571"/>
          </a:xfrm>
          <a:prstGeom prst="rect">
            <a:avLst/>
          </a:prstGeom>
        </p:spPr>
      </p:pic>
    </p:spTree>
    <p:extLst>
      <p:ext uri="{BB962C8B-B14F-4D97-AF65-F5344CB8AC3E}">
        <p14:creationId xmlns:p14="http://schemas.microsoft.com/office/powerpoint/2010/main" val="1824275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251147"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Öffnen Sie „Ende-zu-Ende-Verschlüsselung“ und wählen Sie „Zertifikate verwalten“:</a:t>
            </a:r>
          </a:p>
        </p:txBody>
      </p:sp>
      <p:pic>
        <p:nvPicPr>
          <p:cNvPr id="5" name="Grafik 4" descr="Ein Bild, das Text enthält.&#10;&#10;Automatisch generierte Beschreibung">
            <a:extLst>
              <a:ext uri="{FF2B5EF4-FFF2-40B4-BE49-F238E27FC236}">
                <a16:creationId xmlns:a16="http://schemas.microsoft.com/office/drawing/2014/main" id="{050D9F24-DC79-459D-8AF9-FB283A0703E7}"/>
              </a:ext>
            </a:extLst>
          </p:cNvPr>
          <p:cNvPicPr>
            <a:picLocks noChangeAspect="1"/>
          </p:cNvPicPr>
          <p:nvPr/>
        </p:nvPicPr>
        <p:blipFill rotWithShape="1">
          <a:blip r:embed="rId3">
            <a:extLst>
              <a:ext uri="{28A0092B-C50C-407E-A947-70E740481C1C}">
                <a14:useLocalDpi xmlns:a14="http://schemas.microsoft.com/office/drawing/2010/main" val="0"/>
              </a:ext>
            </a:extLst>
          </a:blip>
          <a:srcRect l="1657" t="317" r="-1657" b="38453"/>
          <a:stretch/>
        </p:blipFill>
        <p:spPr>
          <a:xfrm>
            <a:off x="2337611" y="2594919"/>
            <a:ext cx="6499525" cy="3012050"/>
          </a:xfrm>
          <a:prstGeom prst="rect">
            <a:avLst/>
          </a:prstGeom>
        </p:spPr>
      </p:pic>
    </p:spTree>
    <p:extLst>
      <p:ext uri="{BB962C8B-B14F-4D97-AF65-F5344CB8AC3E}">
        <p14:creationId xmlns:p14="http://schemas.microsoft.com/office/powerpoint/2010/main" val="91939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251147" cy="1200329"/>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Im Reiter „Ihre Zertifikate“ </a:t>
            </a:r>
          </a:p>
          <a:p>
            <a:r>
              <a:rPr lang="de-DE" sz="2400" dirty="0">
                <a:latin typeface="Calibri" panose="020F0502020204030204" pitchFamily="34" charset="0"/>
                <a:cs typeface="Calibri" panose="020F0502020204030204" pitchFamily="34" charset="0"/>
              </a:rPr>
              <a:t>klicken Sie auf „Importieren“</a:t>
            </a:r>
          </a:p>
          <a:p>
            <a:r>
              <a:rPr lang="de-DE" sz="2400" dirty="0">
                <a:latin typeface="Calibri" panose="020F0502020204030204" pitchFamily="34" charset="0"/>
                <a:cs typeface="Calibri" panose="020F0502020204030204" pitchFamily="34" charset="0"/>
              </a:rPr>
              <a:t>und…</a:t>
            </a:r>
          </a:p>
        </p:txBody>
      </p:sp>
      <p:pic>
        <p:nvPicPr>
          <p:cNvPr id="5" name="Grafik 4" descr="Ein Bild, das Text enthält.&#10;&#10;Automatisch generierte Beschreibung">
            <a:extLst>
              <a:ext uri="{FF2B5EF4-FFF2-40B4-BE49-F238E27FC236}">
                <a16:creationId xmlns:a16="http://schemas.microsoft.com/office/drawing/2014/main" id="{CE4B7E28-8D2B-4604-9E56-5C7515CD9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546" y="2249903"/>
            <a:ext cx="5972999" cy="3471908"/>
          </a:xfrm>
          <a:prstGeom prst="rect">
            <a:avLst/>
          </a:prstGeom>
        </p:spPr>
      </p:pic>
    </p:spTree>
    <p:extLst>
      <p:ext uri="{BB962C8B-B14F-4D97-AF65-F5344CB8AC3E}">
        <p14:creationId xmlns:p14="http://schemas.microsoft.com/office/powerpoint/2010/main" val="1603878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CustomShape 2"/>
          <p:cNvSpPr/>
          <p:nvPr/>
        </p:nvSpPr>
        <p:spPr>
          <a:xfrm>
            <a:off x="832538" y="832907"/>
            <a:ext cx="8376775" cy="4359579"/>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10000"/>
              </a:lnSpc>
              <a:tabLst>
                <a:tab pos="0" algn="l"/>
              </a:tabLst>
            </a:pPr>
            <a:r>
              <a:rPr lang="de-DE" sz="2800" b="1" strike="noStrike" spc="-1" dirty="0">
                <a:solidFill>
                  <a:srgbClr val="009AD1"/>
                </a:solidFill>
                <a:latin typeface="Calibri" panose="020F0502020204030204" pitchFamily="34" charset="0"/>
                <a:ea typeface="DejaVu Sans"/>
                <a:cs typeface="Calibri" panose="020F0502020204030204" pitchFamily="34" charset="0"/>
              </a:rPr>
              <a:t>Einstieg (2)</a:t>
            </a:r>
            <a:endParaRPr lang="de-DE" sz="2800" b="0" strike="noStrike" spc="-1" dirty="0">
              <a:latin typeface="Calibri" panose="020F0502020204030204" pitchFamily="34" charset="0"/>
              <a:cs typeface="Calibri" panose="020F0502020204030204" pitchFamily="34" charset="0"/>
            </a:endParaRPr>
          </a:p>
          <a:p>
            <a:pPr>
              <a:tabLst>
                <a:tab pos="0" algn="l"/>
              </a:tabLst>
            </a:pPr>
            <a:endParaRPr lang="de-DE" sz="1600" b="0" strike="noStrike" spc="-1" dirty="0">
              <a:latin typeface="Arial"/>
            </a:endParaRPr>
          </a:p>
          <a:p>
            <a:pPr>
              <a:spcAft>
                <a:spcPts val="800"/>
              </a:spcAft>
            </a:pPr>
            <a:r>
              <a:rPr lang="de-DE" sz="2000" dirty="0">
                <a:effectLst/>
                <a:latin typeface="Calibri" panose="020F0502020204030204" pitchFamily="34" charset="0"/>
                <a:ea typeface="Calibri" panose="020F0502020204030204" pitchFamily="34" charset="0"/>
                <a:cs typeface="Calibri" panose="020F0502020204030204" pitchFamily="34" charset="0"/>
              </a:rPr>
              <a:t>Um das zu verhindern, kann jede/r E-Mail-Nutzende der Universität ein so genanntes S/MIME-Zertifikat beantragen. Damit können E-Mails signiert und verschlüsselt versendet werden. Das unautorisierte Mitlesen der E-Mails wird dadurch verhindert.</a:t>
            </a:r>
            <a:r>
              <a:rPr lang="de-DE" sz="2000" dirty="0">
                <a:latin typeface="Calibri" panose="020F0502020204030204" pitchFamily="34" charset="0"/>
                <a:cs typeface="Calibri" panose="020F0502020204030204" pitchFamily="34" charset="0"/>
              </a:rPr>
              <a:t> </a:t>
            </a:r>
          </a:p>
          <a:p>
            <a:pPr>
              <a:spcAft>
                <a:spcPts val="800"/>
              </a:spcAft>
            </a:pPr>
            <a:endParaRPr lang="de-DE" sz="2000" dirty="0">
              <a:latin typeface="Calibri" panose="020F0502020204030204" pitchFamily="34" charset="0"/>
              <a:cs typeface="Calibri" panose="020F0502020204030204" pitchFamily="34" charset="0"/>
            </a:endParaRPr>
          </a:p>
          <a:p>
            <a:pPr>
              <a:spcAft>
                <a:spcPts val="800"/>
              </a:spcAft>
            </a:pPr>
            <a:r>
              <a:rPr lang="de-DE" sz="2000" dirty="0">
                <a:latin typeface="Calibri" panose="020F0502020204030204" pitchFamily="34" charset="0"/>
                <a:cs typeface="Calibri" panose="020F0502020204030204" pitchFamily="34" charset="0"/>
              </a:rPr>
              <a:t>Ein digitales Zertifikat bestätigt in diesem Kontext die Identität einer Person. Durch die Zertifizierung wird bestätigt, dass ein bestimmter öffentlicher Schlüssel zu einer bestimmten Person gehört.</a:t>
            </a:r>
            <a:endParaRPr lang="de-DE" sz="2000" dirty="0">
              <a:effectLst/>
              <a:latin typeface="Calibri" panose="020F0502020204030204" pitchFamily="34" charset="0"/>
              <a:ea typeface="Calibri" panose="020F0502020204030204" pitchFamily="34" charset="0"/>
              <a:cs typeface="Calibri" panose="020F0502020204030204" pitchFamily="34" charset="0"/>
            </a:endParaRPr>
          </a:p>
          <a:p>
            <a:pPr>
              <a:lnSpc>
                <a:spcPct val="110000"/>
              </a:lnSpc>
              <a:tabLst>
                <a:tab pos="0" algn="l"/>
              </a:tabLst>
            </a:pPr>
            <a:endParaRPr lang="de-DE" sz="2000" b="0" strike="noStrike" spc="-1" dirty="0">
              <a:latin typeface="Calibri" panose="020F0502020204030204" pitchFamily="34" charset="0"/>
              <a:cs typeface="Calibri" panose="020F0502020204030204" pitchFamily="34" charset="0"/>
            </a:endParaRPr>
          </a:p>
          <a:p>
            <a:pPr>
              <a:lnSpc>
                <a:spcPct val="110000"/>
              </a:lnSpc>
              <a:tabLst>
                <a:tab pos="0" algn="l"/>
              </a:tabLst>
            </a:pPr>
            <a:r>
              <a:rPr lang="de-DE" sz="2000" b="0" strike="noStrike" spc="-1" dirty="0">
                <a:latin typeface="Calibri" panose="020F0502020204030204" pitchFamily="34" charset="0"/>
                <a:cs typeface="Calibri" panose="020F0502020204030204" pitchFamily="34" charset="0"/>
              </a:rPr>
              <a:t>Wie Sie ein solches Zertifikat beantragen und einrichten können, erfahren Sie auf den folgenden Folien.</a:t>
            </a:r>
          </a:p>
        </p:txBody>
      </p:sp>
      <p:sp>
        <p:nvSpPr>
          <p:cNvPr id="574" name="CustomShape 1"/>
          <p:cNvSpPr/>
          <p:nvPr/>
        </p:nvSpPr>
        <p:spPr>
          <a:xfrm>
            <a:off x="324000" y="404640"/>
            <a:ext cx="6334560" cy="155799"/>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5000"/>
              </a:lnSpc>
            </a:pPr>
            <a:endParaRPr lang="de-DE" sz="2000" b="0" strike="noStrike" spc="-1" dirty="0">
              <a:latin typeface="Arial"/>
            </a:endParaRPr>
          </a:p>
        </p:txBody>
      </p:sp>
      <p:pic>
        <p:nvPicPr>
          <p:cNvPr id="5" name="Grafik 4" descr="Nahaufnahme einer Taschenrechnertastatur">
            <a:extLst>
              <a:ext uri="{FF2B5EF4-FFF2-40B4-BE49-F238E27FC236}">
                <a16:creationId xmlns:a16="http://schemas.microsoft.com/office/drawing/2014/main" id="{635C16A6-6397-4DEE-8483-0FA0EBFCB890}"/>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682" y="-197709"/>
            <a:ext cx="10093307" cy="6687801"/>
          </a:xfrm>
          <a:prstGeom prst="rect">
            <a:avLst/>
          </a:prstGeom>
        </p:spPr>
      </p:pic>
    </p:spTree>
    <p:extLst>
      <p:ext uri="{BB962C8B-B14F-4D97-AF65-F5344CB8AC3E}">
        <p14:creationId xmlns:p14="http://schemas.microsoft.com/office/powerpoint/2010/main" val="1909356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2708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251147" cy="1200329"/>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…wählen Ihr </a:t>
            </a:r>
          </a:p>
          <a:p>
            <a:r>
              <a:rPr lang="de-DE" sz="2400" dirty="0">
                <a:latin typeface="Calibri" panose="020F0502020204030204" pitchFamily="34" charset="0"/>
                <a:cs typeface="Calibri" panose="020F0502020204030204" pitchFamily="34" charset="0"/>
              </a:rPr>
              <a:t>Zertifikat (p12-Datei)</a:t>
            </a:r>
          </a:p>
          <a:p>
            <a:r>
              <a:rPr lang="de-DE" sz="2400" dirty="0">
                <a:latin typeface="Calibri" panose="020F0502020204030204" pitchFamily="34" charset="0"/>
                <a:cs typeface="Calibri" panose="020F0502020204030204" pitchFamily="34" charset="0"/>
              </a:rPr>
              <a:t>aus:</a:t>
            </a:r>
          </a:p>
        </p:txBody>
      </p:sp>
      <p:pic>
        <p:nvPicPr>
          <p:cNvPr id="6" name="Grafik 5">
            <a:extLst>
              <a:ext uri="{FF2B5EF4-FFF2-40B4-BE49-F238E27FC236}">
                <a16:creationId xmlns:a16="http://schemas.microsoft.com/office/drawing/2014/main" id="{19ADE8DD-B250-4DFC-827E-ED79F821F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303" y="2082417"/>
            <a:ext cx="6247619" cy="1663492"/>
          </a:xfrm>
          <a:prstGeom prst="rect">
            <a:avLst/>
          </a:prstGeom>
        </p:spPr>
      </p:pic>
      <p:pic>
        <p:nvPicPr>
          <p:cNvPr id="9" name="Grafik 8">
            <a:extLst>
              <a:ext uri="{FF2B5EF4-FFF2-40B4-BE49-F238E27FC236}">
                <a16:creationId xmlns:a16="http://schemas.microsoft.com/office/drawing/2014/main" id="{485E53E0-433A-4242-949F-B7B984A29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303" y="4016819"/>
            <a:ext cx="4321482" cy="1919382"/>
          </a:xfrm>
          <a:prstGeom prst="rect">
            <a:avLst/>
          </a:prstGeom>
        </p:spPr>
      </p:pic>
    </p:spTree>
    <p:extLst>
      <p:ext uri="{BB962C8B-B14F-4D97-AF65-F5344CB8AC3E}">
        <p14:creationId xmlns:p14="http://schemas.microsoft.com/office/powerpoint/2010/main" val="40288441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8470231" cy="2677656"/>
          </a:xfrm>
          <a:prstGeom prst="rect">
            <a:avLst/>
          </a:prstGeom>
          <a:noFill/>
        </p:spPr>
        <p:txBody>
          <a:bodyPr wrap="square" rtlCol="0">
            <a:spAutoFit/>
          </a:bodyPr>
          <a:lstStyle/>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Damit ist der Import des Zertifikats in Thunderbird abgeschlossen.  </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Wenn das Zertifikat an einem sicheren Ort gespeichert wurde (Folie 21) benötigen Sie das Zertifikat (p12-Datei) erst einmal nicht wieder. Es kann von seinem </a:t>
            </a:r>
            <a:r>
              <a:rPr lang="de-DE" sz="2400" b="1" dirty="0">
                <a:latin typeface="Calibri" panose="020F0502020204030204" pitchFamily="34" charset="0"/>
                <a:cs typeface="Calibri" panose="020F0502020204030204" pitchFamily="34" charset="0"/>
              </a:rPr>
              <a:t>temporären</a:t>
            </a:r>
            <a:r>
              <a:rPr lang="de-DE" sz="2400" dirty="0">
                <a:latin typeface="Calibri" panose="020F0502020204030204" pitchFamily="34" charset="0"/>
                <a:cs typeface="Calibri" panose="020F0502020204030204" pitchFamily="34" charset="0"/>
              </a:rPr>
              <a:t> Speicherort (z.B. Desktop) gelöscht werden. </a:t>
            </a:r>
          </a:p>
        </p:txBody>
      </p:sp>
    </p:spTree>
    <p:extLst>
      <p:ext uri="{BB962C8B-B14F-4D97-AF65-F5344CB8AC3E}">
        <p14:creationId xmlns:p14="http://schemas.microsoft.com/office/powerpoint/2010/main" val="819976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2308324"/>
          </a:xfrm>
          <a:prstGeom prst="rect">
            <a:avLst/>
          </a:prstGeom>
          <a:noFill/>
        </p:spPr>
        <p:txBody>
          <a:bodyPr wrap="square" rtlCol="0">
            <a:spAutoFit/>
          </a:bodyPr>
          <a:lstStyle/>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Wählen Sie nun unter </a:t>
            </a:r>
          </a:p>
          <a:p>
            <a:r>
              <a:rPr lang="de-DE" sz="2400" dirty="0">
                <a:latin typeface="Calibri" panose="020F0502020204030204" pitchFamily="34" charset="0"/>
                <a:cs typeface="Calibri" panose="020F0502020204030204" pitchFamily="34" charset="0"/>
              </a:rPr>
              <a:t>„Ende-zu-Ende-Verschlüsselung“ </a:t>
            </a:r>
          </a:p>
          <a:p>
            <a:r>
              <a:rPr lang="de-DE" sz="2400" dirty="0">
                <a:latin typeface="Calibri" panose="020F0502020204030204" pitchFamily="34" charset="0"/>
                <a:cs typeface="Calibri" panose="020F0502020204030204" pitchFamily="34" charset="0"/>
              </a:rPr>
              <a:t>bei beiden Auswahlmöglichkeiten</a:t>
            </a:r>
          </a:p>
          <a:p>
            <a:r>
              <a:rPr lang="de-DE" sz="2400" dirty="0">
                <a:latin typeface="Calibri" panose="020F0502020204030204" pitchFamily="34" charset="0"/>
                <a:cs typeface="Calibri" panose="020F0502020204030204" pitchFamily="34" charset="0"/>
              </a:rPr>
              <a:t>(1.) </a:t>
            </a:r>
            <a:r>
              <a:rPr lang="de-DE" sz="2400" dirty="0">
                <a:latin typeface="Calibri" panose="020F0502020204030204" pitchFamily="34" charset="0"/>
                <a:cs typeface="Calibri" panose="020F0502020204030204" pitchFamily="34" charset="0"/>
                <a:sym typeface="Wingdings" panose="05000000000000000000" pitchFamily="2" charset="2"/>
              </a:rPr>
              <a:t>Ihr Zertifikat aus und</a:t>
            </a:r>
          </a:p>
          <a:p>
            <a:r>
              <a:rPr lang="de-DE" sz="2400" dirty="0">
                <a:latin typeface="Calibri" panose="020F0502020204030204" pitchFamily="34" charset="0"/>
                <a:cs typeface="Calibri" panose="020F0502020204030204" pitchFamily="34" charset="0"/>
                <a:sym typeface="Wingdings" panose="05000000000000000000" pitchFamily="2" charset="2"/>
              </a:rPr>
              <a:t>bestätigen jeweils mit OK (2.)</a:t>
            </a:r>
            <a:r>
              <a:rPr lang="de-DE" sz="2400" dirty="0">
                <a:latin typeface="Calibri" panose="020F0502020204030204" pitchFamily="34" charset="0"/>
                <a:cs typeface="Calibri" panose="020F0502020204030204" pitchFamily="34" charset="0"/>
              </a:rPr>
              <a:t>.</a:t>
            </a:r>
          </a:p>
        </p:txBody>
      </p:sp>
      <p:pic>
        <p:nvPicPr>
          <p:cNvPr id="6" name="Grafik 5">
            <a:extLst>
              <a:ext uri="{FF2B5EF4-FFF2-40B4-BE49-F238E27FC236}">
                <a16:creationId xmlns:a16="http://schemas.microsoft.com/office/drawing/2014/main" id="{991D7795-AFFD-46F9-B34D-750E755ACBA6}"/>
              </a:ext>
            </a:extLst>
          </p:cNvPr>
          <p:cNvPicPr>
            <a:picLocks noChangeAspect="1"/>
          </p:cNvPicPr>
          <p:nvPr/>
        </p:nvPicPr>
        <p:blipFill rotWithShape="1">
          <a:blip r:embed="rId3">
            <a:extLst>
              <a:ext uri="{28A0092B-C50C-407E-A947-70E740481C1C}">
                <a14:useLocalDpi xmlns:a14="http://schemas.microsoft.com/office/drawing/2010/main" val="0"/>
              </a:ext>
            </a:extLst>
          </a:blip>
          <a:srcRect r="59794" b="15319"/>
          <a:stretch/>
        </p:blipFill>
        <p:spPr>
          <a:xfrm>
            <a:off x="4782065" y="2082417"/>
            <a:ext cx="5164230" cy="3867339"/>
          </a:xfrm>
          <a:prstGeom prst="rect">
            <a:avLst/>
          </a:prstGeom>
        </p:spPr>
      </p:pic>
    </p:spTree>
    <p:extLst>
      <p:ext uri="{BB962C8B-B14F-4D97-AF65-F5344CB8AC3E}">
        <p14:creationId xmlns:p14="http://schemas.microsoft.com/office/powerpoint/2010/main" val="40990374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Sie werden nun gefragt, ob das Zertifikat zur Verschlüsselung identisch mit dem zur Entschlüsselung sein soll. Bitte drücken Sie </a:t>
            </a:r>
            <a:r>
              <a:rPr lang="de-DE" sz="2400" b="1" dirty="0">
                <a:latin typeface="Calibri" panose="020F0502020204030204" pitchFamily="34" charset="0"/>
                <a:cs typeface="Calibri" panose="020F0502020204030204" pitchFamily="34" charset="0"/>
              </a:rPr>
              <a:t>Ja</a:t>
            </a:r>
            <a:r>
              <a:rPr lang="de-DE" sz="2400" dirty="0">
                <a:latin typeface="Calibri" panose="020F0502020204030204" pitchFamily="34" charset="0"/>
                <a:cs typeface="Calibri" panose="020F0502020204030204" pitchFamily="34" charset="0"/>
              </a:rPr>
              <a:t>. </a:t>
            </a:r>
          </a:p>
        </p:txBody>
      </p:sp>
      <p:pic>
        <p:nvPicPr>
          <p:cNvPr id="5" name="Grafik 4">
            <a:extLst>
              <a:ext uri="{FF2B5EF4-FFF2-40B4-BE49-F238E27FC236}">
                <a16:creationId xmlns:a16="http://schemas.microsoft.com/office/drawing/2014/main" id="{95A16CE4-4369-45E7-A4B6-E92E9F7DD36B}"/>
              </a:ext>
            </a:extLst>
          </p:cNvPr>
          <p:cNvPicPr>
            <a:picLocks noChangeAspect="1"/>
          </p:cNvPicPr>
          <p:nvPr/>
        </p:nvPicPr>
        <p:blipFill rotWithShape="1">
          <a:blip r:embed="rId3">
            <a:extLst>
              <a:ext uri="{28A0092B-C50C-407E-A947-70E740481C1C}">
                <a14:useLocalDpi xmlns:a14="http://schemas.microsoft.com/office/drawing/2010/main" val="0"/>
              </a:ext>
            </a:extLst>
          </a:blip>
          <a:srcRect l="11735" t="40979" r="67415" b="45978"/>
          <a:stretch/>
        </p:blipFill>
        <p:spPr>
          <a:xfrm>
            <a:off x="1419726" y="3260347"/>
            <a:ext cx="6586153" cy="1464816"/>
          </a:xfrm>
          <a:prstGeom prst="rect">
            <a:avLst/>
          </a:prstGeom>
        </p:spPr>
      </p:pic>
    </p:spTree>
    <p:extLst>
      <p:ext uri="{BB962C8B-B14F-4D97-AF65-F5344CB8AC3E}">
        <p14:creationId xmlns:p14="http://schemas.microsoft.com/office/powerpoint/2010/main" val="4173627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Achten Sie darauf, dass das Häkchen bei „Eigene digitale Unterschrift standardmäßig hinzufügen“ gesetzt ist.</a:t>
            </a:r>
          </a:p>
        </p:txBody>
      </p:sp>
      <p:pic>
        <p:nvPicPr>
          <p:cNvPr id="5" name="Grafik 4" descr="Ein Bild, das Text, Screenshot, Computer, computer enthält.&#10;&#10;Automatisch generierte Beschreibung">
            <a:extLst>
              <a:ext uri="{FF2B5EF4-FFF2-40B4-BE49-F238E27FC236}">
                <a16:creationId xmlns:a16="http://schemas.microsoft.com/office/drawing/2014/main" id="{B089D0B5-C1C1-4C40-89D4-FDF5033B67DD}"/>
              </a:ext>
            </a:extLst>
          </p:cNvPr>
          <p:cNvPicPr>
            <a:picLocks noChangeAspect="1"/>
          </p:cNvPicPr>
          <p:nvPr/>
        </p:nvPicPr>
        <p:blipFill rotWithShape="1">
          <a:blip r:embed="rId3">
            <a:extLst>
              <a:ext uri="{28A0092B-C50C-407E-A947-70E740481C1C}">
                <a14:useLocalDpi xmlns:a14="http://schemas.microsoft.com/office/drawing/2010/main" val="0"/>
              </a:ext>
            </a:extLst>
          </a:blip>
          <a:srcRect l="10297" t="56611" r="56729" b="8614"/>
          <a:stretch/>
        </p:blipFill>
        <p:spPr>
          <a:xfrm>
            <a:off x="892741" y="3150393"/>
            <a:ext cx="7152437" cy="2681995"/>
          </a:xfrm>
          <a:prstGeom prst="rect">
            <a:avLst/>
          </a:prstGeom>
        </p:spPr>
      </p:pic>
    </p:spTree>
    <p:extLst>
      <p:ext uri="{BB962C8B-B14F-4D97-AF65-F5344CB8AC3E}">
        <p14:creationId xmlns:p14="http://schemas.microsoft.com/office/powerpoint/2010/main" val="2499298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4154984"/>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Um einen unbefugten Zugriff auf das lokal gespeicherte Zertifikat zu erschweren wird empfohlen, ein Masterpasswort zu setzen. Eine Anleitung finden Sie </a:t>
            </a:r>
            <a:r>
              <a:rPr lang="de-DE" sz="2400" dirty="0">
                <a:latin typeface="Calibri" panose="020F0502020204030204" pitchFamily="34" charset="0"/>
                <a:cs typeface="Calibri" panose="020F0502020204030204" pitchFamily="34" charset="0"/>
                <a:hlinkClick r:id="rId3" tooltip="Anleitung Masterpasswort"/>
              </a:rPr>
              <a:t>hier</a:t>
            </a:r>
            <a:r>
              <a:rPr lang="de-DE" sz="2400" dirty="0">
                <a:latin typeface="Calibri" panose="020F0502020204030204" pitchFamily="34" charset="0"/>
                <a:cs typeface="Calibri" panose="020F0502020204030204" pitchFamily="34" charset="0"/>
              </a:rPr>
              <a:t>. </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Wenn Sie ein Master-Passwort erstellen, wird Thunderbird nach jedem Start nach diesem Passwort fragen, sobald ein Zertifikat (oder ein gespeichertes Passwort) benötigt wird. Alternativ bietet auch eine Festplattenverschlüsselung einen vergleichbaren Schutz für lokal gespeicherte Authentifizierungsinformationen – dies gilt jedoch nur, wenn der Computer heruntergefahren ist.</a:t>
            </a:r>
          </a:p>
          <a:p>
            <a:endParaRPr lang="de-D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8977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Über Thunderbird -&gt; „Extras“ -&gt; „Einstellungen“ -&gt; „Verfassen“ unter „Adressieren“ den LDAP-Verzeichnisserver „DFN-PKI“ eintragen:</a:t>
            </a:r>
          </a:p>
        </p:txBody>
      </p:sp>
      <p:pic>
        <p:nvPicPr>
          <p:cNvPr id="7" name="Grafik 6">
            <a:extLst>
              <a:ext uri="{FF2B5EF4-FFF2-40B4-BE49-F238E27FC236}">
                <a16:creationId xmlns:a16="http://schemas.microsoft.com/office/drawing/2014/main" id="{42BD9B9D-CF94-4473-9D79-ABC184738CAD}"/>
              </a:ext>
            </a:extLst>
          </p:cNvPr>
          <p:cNvPicPr>
            <a:picLocks noChangeAspect="1"/>
          </p:cNvPicPr>
          <p:nvPr/>
        </p:nvPicPr>
        <p:blipFill rotWithShape="1">
          <a:blip r:embed="rId3">
            <a:extLst>
              <a:ext uri="{28A0092B-C50C-407E-A947-70E740481C1C}">
                <a14:useLocalDpi xmlns:a14="http://schemas.microsoft.com/office/drawing/2010/main" val="0"/>
              </a:ext>
            </a:extLst>
          </a:blip>
          <a:srcRect l="1238" t="16776" r="62000" b="42500"/>
          <a:stretch/>
        </p:blipFill>
        <p:spPr>
          <a:xfrm>
            <a:off x="262109" y="3992755"/>
            <a:ext cx="4778202" cy="1882066"/>
          </a:xfrm>
          <a:prstGeom prst="rect">
            <a:avLst/>
          </a:prstGeom>
        </p:spPr>
      </p:pic>
      <p:pic>
        <p:nvPicPr>
          <p:cNvPr id="6" name="Grafik 5">
            <a:extLst>
              <a:ext uri="{FF2B5EF4-FFF2-40B4-BE49-F238E27FC236}">
                <a16:creationId xmlns:a16="http://schemas.microsoft.com/office/drawing/2014/main" id="{5355C46E-3332-4E40-AD45-EE0CAB6F8D73}"/>
              </a:ext>
            </a:extLst>
          </p:cNvPr>
          <p:cNvPicPr>
            <a:picLocks noChangeAspect="1"/>
          </p:cNvPicPr>
          <p:nvPr/>
        </p:nvPicPr>
        <p:blipFill>
          <a:blip r:embed="rId4"/>
          <a:stretch>
            <a:fillRect/>
          </a:stretch>
        </p:blipFill>
        <p:spPr>
          <a:xfrm>
            <a:off x="4109687" y="3110218"/>
            <a:ext cx="1861248" cy="1765074"/>
          </a:xfrm>
          <a:prstGeom prst="rect">
            <a:avLst/>
          </a:prstGeom>
        </p:spPr>
      </p:pic>
      <p:pic>
        <p:nvPicPr>
          <p:cNvPr id="9" name="Grafik 8">
            <a:extLst>
              <a:ext uri="{FF2B5EF4-FFF2-40B4-BE49-F238E27FC236}">
                <a16:creationId xmlns:a16="http://schemas.microsoft.com/office/drawing/2014/main" id="{FC215315-A1EF-46DB-8D2C-8B4C0E19DBE1}"/>
              </a:ext>
            </a:extLst>
          </p:cNvPr>
          <p:cNvPicPr>
            <a:picLocks noChangeAspect="1"/>
          </p:cNvPicPr>
          <p:nvPr/>
        </p:nvPicPr>
        <p:blipFill>
          <a:blip r:embed="rId5"/>
          <a:stretch>
            <a:fillRect/>
          </a:stretch>
        </p:blipFill>
        <p:spPr>
          <a:xfrm>
            <a:off x="6083448" y="3562786"/>
            <a:ext cx="3672321" cy="2366956"/>
          </a:xfrm>
          <a:prstGeom prst="rect">
            <a:avLst/>
          </a:prstGeom>
        </p:spPr>
      </p:pic>
      <p:sp>
        <p:nvSpPr>
          <p:cNvPr id="10" name="Rechteck 9">
            <a:extLst>
              <a:ext uri="{FF2B5EF4-FFF2-40B4-BE49-F238E27FC236}">
                <a16:creationId xmlns:a16="http://schemas.microsoft.com/office/drawing/2014/main" id="{94594490-2760-46F2-8081-FC0BA63B9693}"/>
              </a:ext>
            </a:extLst>
          </p:cNvPr>
          <p:cNvSpPr/>
          <p:nvPr/>
        </p:nvSpPr>
        <p:spPr>
          <a:xfrm>
            <a:off x="262109" y="3623423"/>
            <a:ext cx="663675" cy="369332"/>
          </a:xfrm>
          <a:prstGeom prst="rect">
            <a:avLst/>
          </a:prstGeom>
          <a:noFill/>
        </p:spPr>
        <p:txBody>
          <a:bodyPr wrap="square" lIns="91440" tIns="45720" rIns="91440" bIns="45720">
            <a:spAutoFit/>
          </a:bodyPr>
          <a:lstStyle/>
          <a:p>
            <a:pPr algn="ctr"/>
            <a:r>
              <a:rPr lang="de-DE" b="0" cap="none" spc="0" dirty="0">
                <a:ln w="0"/>
                <a:solidFill>
                  <a:srgbClr val="FF0000"/>
                </a:solidFill>
                <a:effectLst>
                  <a:outerShdw blurRad="38100" dist="19050" dir="2700000" algn="tl" rotWithShape="0">
                    <a:schemeClr val="dk1">
                      <a:alpha val="40000"/>
                    </a:schemeClr>
                  </a:outerShdw>
                </a:effectLst>
              </a:rPr>
              <a:t>1)</a:t>
            </a:r>
          </a:p>
        </p:txBody>
      </p:sp>
      <p:sp>
        <p:nvSpPr>
          <p:cNvPr id="11" name="Rechteck 10">
            <a:extLst>
              <a:ext uri="{FF2B5EF4-FFF2-40B4-BE49-F238E27FC236}">
                <a16:creationId xmlns:a16="http://schemas.microsoft.com/office/drawing/2014/main" id="{C13DB07C-E27C-4772-8B5F-FB9B80BC040B}"/>
              </a:ext>
            </a:extLst>
          </p:cNvPr>
          <p:cNvSpPr/>
          <p:nvPr/>
        </p:nvSpPr>
        <p:spPr>
          <a:xfrm>
            <a:off x="3645590" y="3008788"/>
            <a:ext cx="603341" cy="369332"/>
          </a:xfrm>
          <a:prstGeom prst="rect">
            <a:avLst/>
          </a:prstGeom>
          <a:noFill/>
        </p:spPr>
        <p:txBody>
          <a:bodyPr wrap="square" lIns="91440" tIns="45720" rIns="91440" bIns="45720">
            <a:spAutoFit/>
          </a:bodyPr>
          <a:lstStyle/>
          <a:p>
            <a:pPr algn="ctr"/>
            <a:r>
              <a:rPr lang="de-DE" dirty="0">
                <a:ln w="0"/>
                <a:solidFill>
                  <a:srgbClr val="FF0000"/>
                </a:solidFill>
                <a:effectLst>
                  <a:outerShdw blurRad="38100" dist="19050" dir="2700000" algn="tl" rotWithShape="0">
                    <a:schemeClr val="dk1">
                      <a:alpha val="40000"/>
                    </a:schemeClr>
                  </a:outerShdw>
                </a:effectLst>
              </a:rPr>
              <a:t>2)</a:t>
            </a:r>
            <a:endParaRPr lang="de-DE" b="0" cap="none" spc="0" dirty="0">
              <a:ln w="0"/>
              <a:solidFill>
                <a:srgbClr val="FF0000"/>
              </a:solidFill>
              <a:effectLst>
                <a:outerShdw blurRad="38100" dist="19050" dir="2700000" algn="tl" rotWithShape="0">
                  <a:schemeClr val="dk1">
                    <a:alpha val="40000"/>
                  </a:schemeClr>
                </a:outerShdw>
              </a:effectLst>
            </a:endParaRPr>
          </a:p>
        </p:txBody>
      </p:sp>
      <p:sp>
        <p:nvSpPr>
          <p:cNvPr id="12" name="Rechteck 11">
            <a:extLst>
              <a:ext uri="{FF2B5EF4-FFF2-40B4-BE49-F238E27FC236}">
                <a16:creationId xmlns:a16="http://schemas.microsoft.com/office/drawing/2014/main" id="{408BF280-F561-49E8-B779-82845A77B0A1}"/>
              </a:ext>
            </a:extLst>
          </p:cNvPr>
          <p:cNvSpPr/>
          <p:nvPr/>
        </p:nvSpPr>
        <p:spPr>
          <a:xfrm>
            <a:off x="7514854" y="3193454"/>
            <a:ext cx="663675" cy="369332"/>
          </a:xfrm>
          <a:prstGeom prst="rect">
            <a:avLst/>
          </a:prstGeom>
          <a:noFill/>
        </p:spPr>
        <p:txBody>
          <a:bodyPr wrap="square" lIns="91440" tIns="45720" rIns="91440" bIns="45720">
            <a:spAutoFit/>
          </a:bodyPr>
          <a:lstStyle/>
          <a:p>
            <a:pPr algn="ctr"/>
            <a:r>
              <a:rPr lang="de-DE" b="0" cap="none" spc="0" dirty="0">
                <a:ln w="0"/>
                <a:solidFill>
                  <a:srgbClr val="FF0000"/>
                </a:solidFill>
                <a:effectLst>
                  <a:outerShdw blurRad="38100" dist="19050" dir="2700000" algn="tl" rotWithShape="0">
                    <a:schemeClr val="dk1">
                      <a:alpha val="40000"/>
                    </a:schemeClr>
                  </a:outerShdw>
                </a:effectLst>
              </a:rPr>
              <a:t>3)</a:t>
            </a:r>
          </a:p>
        </p:txBody>
      </p:sp>
    </p:spTree>
    <p:extLst>
      <p:ext uri="{BB962C8B-B14F-4D97-AF65-F5344CB8AC3E}">
        <p14:creationId xmlns:p14="http://schemas.microsoft.com/office/powerpoint/2010/main" val="27866232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1938992"/>
          </a:xfrm>
          <a:prstGeom prst="rect">
            <a:avLst/>
          </a:prstGeom>
          <a:noFill/>
        </p:spPr>
        <p:txBody>
          <a:bodyPr wrap="square" rtlCol="0">
            <a:spAutoFit/>
          </a:bodyPr>
          <a:lstStyle/>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Um neue E-Mails zu </a:t>
            </a:r>
            <a:r>
              <a:rPr lang="de-DE" sz="2400" b="1" dirty="0">
                <a:latin typeface="Calibri" panose="020F0502020204030204" pitchFamily="34" charset="0"/>
                <a:cs typeface="Calibri" panose="020F0502020204030204" pitchFamily="34" charset="0"/>
              </a:rPr>
              <a:t>signieren</a:t>
            </a:r>
            <a:r>
              <a:rPr lang="de-DE" sz="2400" dirty="0">
                <a:latin typeface="Calibri" panose="020F0502020204030204" pitchFamily="34" charset="0"/>
                <a:cs typeface="Calibri" panose="020F0502020204030204" pitchFamily="34" charset="0"/>
              </a:rPr>
              <a:t> brauchen Sie nichts weiter zu unternehmen, dies geschieht automatisch.</a:t>
            </a:r>
          </a:p>
          <a:p>
            <a:endParaRPr lang="de-DE" sz="2400" dirty="0">
              <a:latin typeface="Calibri" panose="020F0502020204030204" pitchFamily="34" charset="0"/>
              <a:cs typeface="Calibri" panose="020F0502020204030204" pitchFamily="34" charset="0"/>
            </a:endParaRPr>
          </a:p>
          <a:p>
            <a:endParaRPr lang="de-DE" sz="2400" dirty="0">
              <a:latin typeface="Calibri" panose="020F0502020204030204" pitchFamily="34" charset="0"/>
              <a:cs typeface="Calibri" panose="020F0502020204030204" pitchFamily="34" charset="0"/>
            </a:endParaRPr>
          </a:p>
        </p:txBody>
      </p:sp>
      <p:pic>
        <p:nvPicPr>
          <p:cNvPr id="5" name="Grafik 4" descr="Feder Silhouette">
            <a:extLst>
              <a:ext uri="{FF2B5EF4-FFF2-40B4-BE49-F238E27FC236}">
                <a16:creationId xmlns:a16="http://schemas.microsoft.com/office/drawing/2014/main" id="{B239A064-1E89-46F6-8683-7490180A78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928203" y="3589930"/>
            <a:ext cx="1569660" cy="1569660"/>
          </a:xfrm>
          <a:prstGeom prst="rect">
            <a:avLst/>
          </a:prstGeom>
        </p:spPr>
      </p:pic>
    </p:spTree>
    <p:extLst>
      <p:ext uri="{BB962C8B-B14F-4D97-AF65-F5344CB8AC3E}">
        <p14:creationId xmlns:p14="http://schemas.microsoft.com/office/powerpoint/2010/main" val="3797521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Geometrische Formen vor Holzhintergrund">
            <a:extLst>
              <a:ext uri="{FF2B5EF4-FFF2-40B4-BE49-F238E27FC236}">
                <a16:creationId xmlns:a16="http://schemas.microsoft.com/office/drawing/2014/main" id="{CB0D8796-58BA-49E4-9380-0D3457FE825C}"/>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6221"/>
          <a:stretch/>
        </p:blipFill>
        <p:spPr>
          <a:xfrm>
            <a:off x="-1" y="-3016"/>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1419726" y="960882"/>
            <a:ext cx="8156274" cy="946440"/>
          </a:xfrm>
        </p:spPr>
        <p:txBody>
          <a:bodyPr/>
          <a:lstStyle/>
          <a:p>
            <a:r>
              <a:rPr lang="de-DE" sz="3600" dirty="0">
                <a:solidFill>
                  <a:schemeClr val="accent5"/>
                </a:solidFill>
                <a:latin typeface="Calibri" panose="020F0502020204030204" pitchFamily="34" charset="0"/>
                <a:cs typeface="Calibri" panose="020F0502020204030204" pitchFamily="34" charset="0"/>
              </a:rPr>
              <a:t>4. E-Mail-Client einrichten</a:t>
            </a:r>
            <a:br>
              <a:rPr lang="de-DE" sz="3600" dirty="0">
                <a:solidFill>
                  <a:schemeClr val="accent5"/>
                </a:solidFill>
                <a:latin typeface="Calibri" panose="020F0502020204030204" pitchFamily="34" charset="0"/>
                <a:cs typeface="Calibri" panose="020F0502020204030204" pitchFamily="34" charset="0"/>
              </a:rPr>
            </a:br>
            <a:r>
              <a:rPr lang="de-DE" sz="2800" dirty="0">
                <a:latin typeface="Calibri" panose="020F0502020204030204" pitchFamily="34" charset="0"/>
                <a:cs typeface="Calibri" panose="020F0502020204030204" pitchFamily="34" charset="0"/>
              </a:rPr>
              <a:t>Thunderbird unter Windows</a:t>
            </a:r>
          </a:p>
        </p:txBody>
      </p:sp>
      <p:sp>
        <p:nvSpPr>
          <p:cNvPr id="3" name="Textfeld 2">
            <a:extLst>
              <a:ext uri="{FF2B5EF4-FFF2-40B4-BE49-F238E27FC236}">
                <a16:creationId xmlns:a16="http://schemas.microsoft.com/office/drawing/2014/main" id="{593AE783-1C71-413B-A349-5FB338ABFDD2}"/>
              </a:ext>
            </a:extLst>
          </p:cNvPr>
          <p:cNvSpPr txBox="1"/>
          <p:nvPr/>
        </p:nvSpPr>
        <p:spPr>
          <a:xfrm>
            <a:off x="324853" y="2082417"/>
            <a:ext cx="9107905" cy="1200329"/>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Um neue E-Mails zu </a:t>
            </a:r>
            <a:r>
              <a:rPr lang="de-DE" sz="2400" b="1" dirty="0">
                <a:latin typeface="Calibri" panose="020F0502020204030204" pitchFamily="34" charset="0"/>
                <a:cs typeface="Calibri" panose="020F0502020204030204" pitchFamily="34" charset="0"/>
              </a:rPr>
              <a:t>verschlüsseln </a:t>
            </a:r>
            <a:r>
              <a:rPr lang="de-DE" sz="2400" dirty="0">
                <a:latin typeface="Calibri" panose="020F0502020204030204" pitchFamily="34" charset="0"/>
                <a:cs typeface="Calibri" panose="020F0502020204030204" pitchFamily="34" charset="0"/>
              </a:rPr>
              <a:t>verfassen Sie eine neue E-Mail und wählen unter "Sicherheit -&gt; Nur mit Verschlüsselung senden" aus.</a:t>
            </a:r>
          </a:p>
          <a:p>
            <a:endParaRPr lang="de-DE" sz="2400" dirty="0">
              <a:latin typeface="Calibri" panose="020F0502020204030204" pitchFamily="34" charset="0"/>
              <a:cs typeface="Calibri" panose="020F0502020204030204" pitchFamily="34" charset="0"/>
            </a:endParaRPr>
          </a:p>
        </p:txBody>
      </p:sp>
      <p:pic>
        <p:nvPicPr>
          <p:cNvPr id="6" name="Grafik 5">
            <a:extLst>
              <a:ext uri="{FF2B5EF4-FFF2-40B4-BE49-F238E27FC236}">
                <a16:creationId xmlns:a16="http://schemas.microsoft.com/office/drawing/2014/main" id="{1361C9B3-0122-44C7-91E2-14911100933E}"/>
              </a:ext>
            </a:extLst>
          </p:cNvPr>
          <p:cNvPicPr>
            <a:picLocks noChangeAspect="1"/>
          </p:cNvPicPr>
          <p:nvPr/>
        </p:nvPicPr>
        <p:blipFill rotWithShape="1">
          <a:blip r:embed="rId3">
            <a:extLst>
              <a:ext uri="{28A0092B-C50C-407E-A947-70E740481C1C}">
                <a14:useLocalDpi xmlns:a14="http://schemas.microsoft.com/office/drawing/2010/main" val="0"/>
              </a:ext>
            </a:extLst>
          </a:blip>
          <a:srcRect l="9078" r="61144" b="69437"/>
          <a:stretch/>
        </p:blipFill>
        <p:spPr>
          <a:xfrm>
            <a:off x="849787" y="3007469"/>
            <a:ext cx="7777143" cy="2838160"/>
          </a:xfrm>
          <a:prstGeom prst="rect">
            <a:avLst/>
          </a:prstGeom>
        </p:spPr>
      </p:pic>
    </p:spTree>
    <p:extLst>
      <p:ext uri="{BB962C8B-B14F-4D97-AF65-F5344CB8AC3E}">
        <p14:creationId xmlns:p14="http://schemas.microsoft.com/office/powerpoint/2010/main" val="3993299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CustomShape 3"/>
          <p:cNvSpPr/>
          <p:nvPr/>
        </p:nvSpPr>
        <p:spPr>
          <a:xfrm>
            <a:off x="2621641" y="2958699"/>
            <a:ext cx="4837341" cy="5749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wrap="none" lIns="36000" tIns="18000" rIns="36000" bIns="18000" anchor="ctr">
            <a:spAutoFit/>
          </a:bodyPr>
          <a:lstStyle/>
          <a:p>
            <a:pPr algn="ctr">
              <a:lnSpc>
                <a:spcPct val="100000"/>
              </a:lnSpc>
            </a:pPr>
            <a:r>
              <a:rPr lang="de-DE" sz="3500" b="1" spc="-1" dirty="0">
                <a:solidFill>
                  <a:srgbClr val="000000"/>
                </a:solidFill>
                <a:latin typeface="Arial"/>
                <a:ea typeface="DejaVu Sans"/>
              </a:rPr>
              <a:t>Ende der Präsentation</a:t>
            </a:r>
            <a:endParaRPr lang="de-DE" sz="3500" b="0" strike="noStrike" spc="-1" dirty="0">
              <a:latin typeface="Arial"/>
            </a:endParaRPr>
          </a:p>
        </p:txBody>
      </p:sp>
      <p:pic>
        <p:nvPicPr>
          <p:cNvPr id="2" name="Grafik 1" descr="Zurück">
            <a:hlinkClick r:id="rId2" action="ppaction://hlinksldjump" tooltip="Von vorne beginnen"/>
            <a:extLst>
              <a:ext uri="{FF2B5EF4-FFF2-40B4-BE49-F238E27FC236}">
                <a16:creationId xmlns:a16="http://schemas.microsoft.com/office/drawing/2014/main" id="{C1717D8F-43F7-485C-9D57-1AABE9D674B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30988" y="5286702"/>
            <a:ext cx="650247" cy="650247"/>
          </a:xfrm>
          <a:prstGeom prst="rect">
            <a:avLst/>
          </a:prstGeom>
        </p:spPr>
      </p:pic>
    </p:spTree>
    <p:extLst>
      <p:ext uri="{BB962C8B-B14F-4D97-AF65-F5344CB8AC3E}">
        <p14:creationId xmlns:p14="http://schemas.microsoft.com/office/powerpoint/2010/main" val="4029472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28000"/>
            <a:extLst>
              <a:ext uri="{28A0092B-C50C-407E-A947-70E740481C1C}">
                <a14:useLocalDpi xmlns:a14="http://schemas.microsoft.com/office/drawing/2010/main" val="0"/>
              </a:ext>
            </a:extLst>
          </a:blip>
          <a:srcRect t="3110" b="3110"/>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312" y="3150394"/>
            <a:ext cx="9072000" cy="946440"/>
          </a:xfrm>
        </p:spPr>
        <p:txBody>
          <a:bodyPr/>
          <a:lstStyle/>
          <a:p>
            <a:r>
              <a:rPr lang="de-DE" sz="4000" dirty="0">
                <a:latin typeface="Calibri" panose="020F0502020204030204" pitchFamily="34" charset="0"/>
                <a:cs typeface="Calibri" panose="020F0502020204030204" pitchFamily="34" charset="0"/>
              </a:rPr>
              <a:t>1. Nutzerzertifikat beantragen</a:t>
            </a:r>
          </a:p>
        </p:txBody>
      </p:sp>
    </p:spTree>
    <p:extLst>
      <p:ext uri="{BB962C8B-B14F-4D97-AF65-F5344CB8AC3E}">
        <p14:creationId xmlns:p14="http://schemas.microsoft.com/office/powerpoint/2010/main" val="1873891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0"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3293209"/>
          </a:xfrm>
          <a:prstGeom prst="rect">
            <a:avLst/>
          </a:prstGeom>
          <a:noFill/>
        </p:spPr>
        <p:txBody>
          <a:bodyPr wrap="square" rtlCol="0">
            <a:spAutoFit/>
          </a:bodyPr>
          <a:lstStyle/>
          <a:p>
            <a:endParaRPr lang="de-DE"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Voraussetzungen:</a:t>
            </a:r>
          </a:p>
          <a:p>
            <a:endParaRPr lang="de-DE" sz="2400" dirty="0">
              <a:latin typeface="Calibri" panose="020F0502020204030204" pitchFamily="34" charset="0"/>
              <a:cs typeface="Calibri" panose="020F0502020204030204" pitchFamily="34" charset="0"/>
            </a:endParaRPr>
          </a:p>
          <a:p>
            <a:pPr marL="342900" indent="-342900">
              <a:buFontTx/>
              <a:buChar char="-"/>
            </a:pPr>
            <a:r>
              <a:rPr lang="de-DE" sz="2400" dirty="0">
                <a:latin typeface="Calibri" panose="020F0502020204030204" pitchFamily="34" charset="0"/>
                <a:cs typeface="Calibri" panose="020F0502020204030204" pitchFamily="34" charset="0"/>
              </a:rPr>
              <a:t>Sie arbeiten unter Ihrem persönlichen</a:t>
            </a:r>
          </a:p>
          <a:p>
            <a:r>
              <a:rPr lang="de-DE" sz="2400" dirty="0">
                <a:latin typeface="Calibri" panose="020F0502020204030204" pitchFamily="34" charset="0"/>
                <a:cs typeface="Calibri" panose="020F0502020204030204" pitchFamily="34" charset="0"/>
              </a:rPr>
              <a:t>     System-Account</a:t>
            </a:r>
          </a:p>
          <a:p>
            <a:endParaRPr lang="de-DE" sz="24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    Sie arbeiten an keinem öffentlich-zugänglichen      </a:t>
            </a:r>
          </a:p>
          <a:p>
            <a:r>
              <a:rPr lang="de-DE" sz="2400" dirty="0">
                <a:latin typeface="Calibri" panose="020F0502020204030204" pitchFamily="34" charset="0"/>
                <a:cs typeface="Calibri" panose="020F0502020204030204" pitchFamily="34" charset="0"/>
              </a:rPr>
              <a:t>     Computer</a:t>
            </a:r>
          </a:p>
        </p:txBody>
      </p:sp>
    </p:spTree>
    <p:extLst>
      <p:ext uri="{BB962C8B-B14F-4D97-AF65-F5344CB8AC3E}">
        <p14:creationId xmlns:p14="http://schemas.microsoft.com/office/powerpoint/2010/main" val="4080046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313"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1815882"/>
          </a:xfrm>
          <a:prstGeom prst="rect">
            <a:avLst/>
          </a:prstGeom>
          <a:noFill/>
        </p:spPr>
        <p:txBody>
          <a:bodyPr wrap="square" rtlCol="0">
            <a:spAutoFit/>
          </a:bodyPr>
          <a:lstStyle/>
          <a:p>
            <a:endParaRPr lang="de-DE"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Mit ‚Klick‘ auf das folgende Bild gelangen Sie </a:t>
            </a:r>
          </a:p>
          <a:p>
            <a:r>
              <a:rPr lang="de-DE" sz="2400" dirty="0">
                <a:latin typeface="Calibri" panose="020F0502020204030204" pitchFamily="34" charset="0"/>
                <a:cs typeface="Calibri" panose="020F0502020204030204" pitchFamily="34" charset="0"/>
              </a:rPr>
              <a:t>zur Antragsseite des DFN:</a:t>
            </a:r>
          </a:p>
          <a:p>
            <a:endParaRPr lang="de-DE" sz="2400" dirty="0">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CD4A7DA0-9BC8-4739-9F27-74C0734966E5}"/>
              </a:ext>
            </a:extLst>
          </p:cNvPr>
          <p:cNvSpPr txBox="1"/>
          <p:nvPr/>
        </p:nvSpPr>
        <p:spPr>
          <a:xfrm>
            <a:off x="504000" y="4252336"/>
            <a:ext cx="7404324" cy="1815882"/>
          </a:xfrm>
          <a:prstGeom prst="rect">
            <a:avLst/>
          </a:prstGeom>
          <a:noFill/>
        </p:spPr>
        <p:txBody>
          <a:bodyPr wrap="square" rtlCol="0">
            <a:spAutoFit/>
          </a:bodyPr>
          <a:lstStyle/>
          <a:p>
            <a:endParaRPr lang="de-DE" sz="2000" dirty="0">
              <a:latin typeface="Calibri" panose="020F0502020204030204" pitchFamily="34" charset="0"/>
              <a:cs typeface="Calibri" panose="020F0502020204030204" pitchFamily="34" charset="0"/>
            </a:endParaRPr>
          </a:p>
          <a:p>
            <a:endParaRPr lang="de-DE" sz="2000" dirty="0">
              <a:latin typeface="Calibri" panose="020F0502020204030204" pitchFamily="34" charset="0"/>
              <a:cs typeface="Calibri" panose="020F0502020204030204" pitchFamily="34" charset="0"/>
            </a:endParaRPr>
          </a:p>
          <a:p>
            <a:r>
              <a:rPr lang="de-DE" sz="2400" dirty="0">
                <a:latin typeface="Calibri" panose="020F0502020204030204" pitchFamily="34" charset="0"/>
                <a:cs typeface="Calibri" panose="020F0502020204030204" pitchFamily="34" charset="0"/>
              </a:rPr>
              <a:t>Tipp: Öffnen Sie den Link in einem neuen Tab. So können Sie den Antrag parallel zur Präsentation bearbeiten.</a:t>
            </a:r>
          </a:p>
          <a:p>
            <a:endParaRPr lang="de-DE" sz="2400" dirty="0">
              <a:latin typeface="Calibri" panose="020F0502020204030204" pitchFamily="34" charset="0"/>
              <a:cs typeface="Calibri" panose="020F0502020204030204" pitchFamily="34" charset="0"/>
            </a:endParaRPr>
          </a:p>
        </p:txBody>
      </p:sp>
      <p:pic>
        <p:nvPicPr>
          <p:cNvPr id="7" name="Grafik 6">
            <a:hlinkClick r:id="rId3" tooltip="Zertifikat beantragen"/>
            <a:extLst>
              <a:ext uri="{FF2B5EF4-FFF2-40B4-BE49-F238E27FC236}">
                <a16:creationId xmlns:a16="http://schemas.microsoft.com/office/drawing/2014/main" id="{627EB082-2DF8-455E-91E7-8B72695EC3C8}"/>
              </a:ext>
            </a:extLst>
          </p:cNvPr>
          <p:cNvPicPr/>
          <p:nvPr/>
        </p:nvPicPr>
        <p:blipFill rotWithShape="1">
          <a:blip r:embed="rId4"/>
          <a:srcRect l="2579" t="10230" r="58195" b="42341"/>
          <a:stretch/>
        </p:blipFill>
        <p:spPr bwMode="auto">
          <a:xfrm>
            <a:off x="760219" y="3351211"/>
            <a:ext cx="2824163" cy="13371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8983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313"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klicken Sie nun auf „Ein neues </a:t>
            </a:r>
          </a:p>
          <a:p>
            <a:r>
              <a:rPr lang="de-DE" sz="2400" dirty="0">
                <a:latin typeface="Calibri" panose="020F0502020204030204" pitchFamily="34" charset="0"/>
                <a:cs typeface="Calibri" panose="020F0502020204030204" pitchFamily="34" charset="0"/>
              </a:rPr>
              <a:t>Nutzerzertifikat beantragen.“.</a:t>
            </a:r>
          </a:p>
        </p:txBody>
      </p:sp>
      <p:pic>
        <p:nvPicPr>
          <p:cNvPr id="8" name="Grafik 7">
            <a:extLst>
              <a:ext uri="{FF2B5EF4-FFF2-40B4-BE49-F238E27FC236}">
                <a16:creationId xmlns:a16="http://schemas.microsoft.com/office/drawing/2014/main" id="{DB97916A-371C-4EA3-AC89-856E7572E7EB}"/>
              </a:ext>
            </a:extLst>
          </p:cNvPr>
          <p:cNvPicPr/>
          <p:nvPr/>
        </p:nvPicPr>
        <p:blipFill rotWithShape="1">
          <a:blip r:embed="rId3"/>
          <a:srcRect l="2579" t="10230" r="58195" b="42341"/>
          <a:stretch/>
        </p:blipFill>
        <p:spPr bwMode="auto">
          <a:xfrm>
            <a:off x="504000" y="3150394"/>
            <a:ext cx="5423271" cy="27586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9929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Bitte füllen Sie das erscheinende Formular </a:t>
            </a:r>
          </a:p>
          <a:p>
            <a:r>
              <a:rPr lang="de-DE" sz="2400" dirty="0">
                <a:latin typeface="Calibri" panose="020F0502020204030204" pitchFamily="34" charset="0"/>
                <a:cs typeface="Calibri" panose="020F0502020204030204" pitchFamily="34" charset="0"/>
              </a:rPr>
              <a:t>diesem Muster entsprechend aus.</a:t>
            </a:r>
          </a:p>
        </p:txBody>
      </p:sp>
      <p:pic>
        <p:nvPicPr>
          <p:cNvPr id="7" name="Grafik 6">
            <a:extLst>
              <a:ext uri="{FF2B5EF4-FFF2-40B4-BE49-F238E27FC236}">
                <a16:creationId xmlns:a16="http://schemas.microsoft.com/office/drawing/2014/main" id="{4FB3925F-21FB-41A7-991E-BF9ACF4CDAA4}"/>
              </a:ext>
            </a:extLst>
          </p:cNvPr>
          <p:cNvPicPr/>
          <p:nvPr/>
        </p:nvPicPr>
        <p:blipFill rotWithShape="1">
          <a:blip r:embed="rId3"/>
          <a:srcRect l="3142" t="18599" r="58995" b="19095"/>
          <a:stretch/>
        </p:blipFill>
        <p:spPr bwMode="auto">
          <a:xfrm>
            <a:off x="504000" y="2647440"/>
            <a:ext cx="5241892" cy="3333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4120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Arbeitsplatz als Hintergrund">
            <a:extLst>
              <a:ext uri="{FF2B5EF4-FFF2-40B4-BE49-F238E27FC236}">
                <a16:creationId xmlns:a16="http://schemas.microsoft.com/office/drawing/2014/main" id="{1EECAE9C-1195-4060-8C2C-B9327AA37903}"/>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t="3110" b="3110"/>
          <a:stretch/>
        </p:blipFill>
        <p:spPr>
          <a:xfrm>
            <a:off x="-1" y="0"/>
            <a:ext cx="10080625" cy="6300788"/>
          </a:xfrm>
          <a:prstGeom prst="rect">
            <a:avLst/>
          </a:prstGeom>
        </p:spPr>
      </p:pic>
      <p:sp>
        <p:nvSpPr>
          <p:cNvPr id="2" name="Titel 1">
            <a:extLst>
              <a:ext uri="{FF2B5EF4-FFF2-40B4-BE49-F238E27FC236}">
                <a16:creationId xmlns:a16="http://schemas.microsoft.com/office/drawing/2014/main" id="{01B0F143-44D2-4B69-90B7-D3D7DF1A92AA}"/>
              </a:ext>
            </a:extLst>
          </p:cNvPr>
          <p:cNvSpPr>
            <a:spLocks noGrp="1"/>
          </p:cNvSpPr>
          <p:nvPr>
            <p:ph type="title"/>
          </p:nvPr>
        </p:nvSpPr>
        <p:spPr>
          <a:xfrm>
            <a:off x="504000" y="960882"/>
            <a:ext cx="9072000" cy="946440"/>
          </a:xfrm>
        </p:spPr>
        <p:txBody>
          <a:bodyPr/>
          <a:lstStyle/>
          <a:p>
            <a:r>
              <a:rPr lang="de-DE" sz="3600" dirty="0">
                <a:solidFill>
                  <a:schemeClr val="accent5"/>
                </a:solidFill>
                <a:latin typeface="Calibri" panose="020F0502020204030204" pitchFamily="34" charset="0"/>
                <a:cs typeface="Calibri" panose="020F0502020204030204" pitchFamily="34" charset="0"/>
              </a:rPr>
              <a:t>1. Nutzerzertifikat beantragen</a:t>
            </a:r>
          </a:p>
        </p:txBody>
      </p:sp>
      <p:sp>
        <p:nvSpPr>
          <p:cNvPr id="4" name="Textfeld 3">
            <a:extLst>
              <a:ext uri="{FF2B5EF4-FFF2-40B4-BE49-F238E27FC236}">
                <a16:creationId xmlns:a16="http://schemas.microsoft.com/office/drawing/2014/main" id="{B53E9E0D-DD94-49FC-9FAB-1E73054CF789}"/>
              </a:ext>
            </a:extLst>
          </p:cNvPr>
          <p:cNvSpPr txBox="1"/>
          <p:nvPr/>
        </p:nvSpPr>
        <p:spPr>
          <a:xfrm>
            <a:off x="504000" y="1816443"/>
            <a:ext cx="7404324" cy="2308324"/>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Scrollen Sie nun nach unten und geben</a:t>
            </a:r>
          </a:p>
          <a:p>
            <a:r>
              <a:rPr lang="de-DE" sz="2400" dirty="0">
                <a:latin typeface="Calibri" panose="020F0502020204030204" pitchFamily="34" charset="0"/>
                <a:cs typeface="Calibri" panose="020F0502020204030204" pitchFamily="34" charset="0"/>
              </a:rPr>
              <a:t>Sie eine persönliche Sperr-PIN ein. Sie wird</a:t>
            </a:r>
          </a:p>
          <a:p>
            <a:r>
              <a:rPr lang="de-DE" sz="2400" dirty="0">
                <a:latin typeface="Calibri" panose="020F0502020204030204" pitchFamily="34" charset="0"/>
                <a:cs typeface="Calibri" panose="020F0502020204030204" pitchFamily="34" charset="0"/>
              </a:rPr>
              <a:t>benötigt, falls das Zertifikat zu einem </a:t>
            </a:r>
          </a:p>
          <a:p>
            <a:r>
              <a:rPr lang="de-DE" sz="2400" dirty="0">
                <a:latin typeface="Calibri" panose="020F0502020204030204" pitchFamily="34" charset="0"/>
                <a:cs typeface="Calibri" panose="020F0502020204030204" pitchFamily="34" charset="0"/>
              </a:rPr>
              <a:t>späteren Zeitpunkt gesperrt werden soll.</a:t>
            </a:r>
          </a:p>
          <a:p>
            <a:r>
              <a:rPr lang="de-DE" sz="2400" dirty="0">
                <a:latin typeface="Calibri" panose="020F0502020204030204" pitchFamily="34" charset="0"/>
                <a:cs typeface="Calibri" panose="020F0502020204030204" pitchFamily="34" charset="0"/>
              </a:rPr>
              <a:t>         PIN bitte sorgfältig wählen und an einem </a:t>
            </a:r>
          </a:p>
          <a:p>
            <a:r>
              <a:rPr lang="de-DE" sz="2400" dirty="0">
                <a:latin typeface="Calibri" panose="020F0502020204030204" pitchFamily="34" charset="0"/>
                <a:cs typeface="Calibri" panose="020F0502020204030204" pitchFamily="34" charset="0"/>
              </a:rPr>
              <a:t>           sicheren Ort aufbewahren.</a:t>
            </a:r>
          </a:p>
        </p:txBody>
      </p:sp>
      <p:pic>
        <p:nvPicPr>
          <p:cNvPr id="6" name="Grafik 5">
            <a:extLst>
              <a:ext uri="{FF2B5EF4-FFF2-40B4-BE49-F238E27FC236}">
                <a16:creationId xmlns:a16="http://schemas.microsoft.com/office/drawing/2014/main" id="{1080BFF2-95D5-4089-8D08-084AE6ABB13E}"/>
              </a:ext>
            </a:extLst>
          </p:cNvPr>
          <p:cNvPicPr/>
          <p:nvPr/>
        </p:nvPicPr>
        <p:blipFill rotWithShape="1">
          <a:blip r:embed="rId3"/>
          <a:srcRect l="2646" t="26503" r="58995" b="47459"/>
          <a:stretch/>
        </p:blipFill>
        <p:spPr bwMode="auto">
          <a:xfrm>
            <a:off x="504000" y="4261756"/>
            <a:ext cx="5864143" cy="1706563"/>
          </a:xfrm>
          <a:prstGeom prst="rect">
            <a:avLst/>
          </a:prstGeom>
          <a:ln>
            <a:noFill/>
          </a:ln>
          <a:extLst>
            <a:ext uri="{53640926-AAD7-44D8-BBD7-CCE9431645EC}">
              <a14:shadowObscured xmlns:a14="http://schemas.microsoft.com/office/drawing/2010/main"/>
            </a:ext>
          </a:extLst>
        </p:spPr>
      </p:pic>
      <p:pic>
        <p:nvPicPr>
          <p:cNvPr id="9" name="Grafik 8" descr="Warnung mit einfarbiger Füllung">
            <a:extLst>
              <a:ext uri="{FF2B5EF4-FFF2-40B4-BE49-F238E27FC236}">
                <a16:creationId xmlns:a16="http://schemas.microsoft.com/office/drawing/2014/main" id="{C7A4A358-BD44-427E-9F93-9FE80D03ABE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4000" y="3328302"/>
            <a:ext cx="739390" cy="739390"/>
          </a:xfrm>
          <a:prstGeom prst="rect">
            <a:avLst/>
          </a:prstGeom>
        </p:spPr>
      </p:pic>
    </p:spTree>
    <p:extLst>
      <p:ext uri="{BB962C8B-B14F-4D97-AF65-F5344CB8AC3E}">
        <p14:creationId xmlns:p14="http://schemas.microsoft.com/office/powerpoint/2010/main" val="2666711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F8F8F8"/>
      </a:lt2>
      <a:accent1>
        <a:srgbClr val="009AD1"/>
      </a:accent1>
      <a:accent2>
        <a:srgbClr val="59B6DC"/>
      </a:accent2>
      <a:accent3>
        <a:srgbClr val="A0D3E6"/>
      </a:accent3>
      <a:accent4>
        <a:srgbClr val="C8E5EF"/>
      </a:accent4>
      <a:accent5>
        <a:srgbClr val="B2B2B2"/>
      </a:accent5>
      <a:accent6>
        <a:srgbClr val="808080"/>
      </a:accent6>
      <a:hlink>
        <a:srgbClr val="5F5F5F"/>
      </a:hlink>
      <a:folHlink>
        <a:srgbClr val="9191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Masterfolien_PPT_2020_16-10</Template>
  <TotalTime>0</TotalTime>
  <Words>1177</Words>
  <Application>Microsoft Office PowerPoint</Application>
  <PresentationFormat>Benutzerdefiniert</PresentationFormat>
  <Paragraphs>170</Paragraphs>
  <Slides>39</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39</vt:i4>
      </vt:variant>
    </vt:vector>
  </HeadingPairs>
  <TitlesOfParts>
    <vt:vector size="47" baseType="lpstr">
      <vt:lpstr>Arial</vt:lpstr>
      <vt:lpstr>Calibri</vt:lpstr>
      <vt:lpstr>DejaVu Sans</vt:lpstr>
      <vt:lpstr>Symbol</vt:lpstr>
      <vt:lpstr>Times New Roman</vt:lpstr>
      <vt:lpstr>Wingdings</vt:lpstr>
      <vt:lpstr>Office Theme</vt:lpstr>
      <vt:lpstr>Office Theme</vt:lpstr>
      <vt:lpstr>PowerPoint-Präsentation</vt:lpstr>
      <vt:lpstr>PowerPoint-Präsentation</vt:lpstr>
      <vt:lpstr>PowerPoint-Präsentation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1. Nutzerzertifikat beantragen</vt:lpstr>
      <vt:lpstr>2. Nutzerzertifikat abrufen</vt:lpstr>
      <vt:lpstr>2. Nutzerzertifikat abrufen</vt:lpstr>
      <vt:lpstr>2. Nutzerzertifikat abrufen</vt:lpstr>
      <vt:lpstr>3. Zertifikat abholen</vt:lpstr>
      <vt:lpstr>3. Zertifikat abholen</vt:lpstr>
      <vt:lpstr>3. Zertifikat abholen</vt:lpstr>
      <vt:lpstr>3. Zertifikat abholen</vt:lpstr>
      <vt:lpstr>3. Zertifikat abholen</vt:lpstr>
      <vt:lpstr>3. Zertifikat abholen</vt:lpstr>
      <vt:lpstr>4. E-Mail-Client einrichten</vt:lpstr>
      <vt:lpstr>4. E-Mail-Client einrichten</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4. E-Mail-Client einrichten Thunderbird unter Windows</vt:lpstr>
      <vt:lpstr>PowerPoint-Präsentation</vt:lpstr>
    </vt:vector>
  </TitlesOfParts>
  <Company>Universitaet Konstanz - Zentrale Verwaltung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Uni Konstanz</dc:creator>
  <dc:description>Vorlage Praesentation – Office 2010;_x005f_x000d_
Version 010;_x005f_x000d_
2015-03-03;</dc:description>
  <cp:lastModifiedBy>A.Haake-Streibel</cp:lastModifiedBy>
  <cp:revision>579</cp:revision>
  <dcterms:created xsi:type="dcterms:W3CDTF">2020-09-15T12:16:41Z</dcterms:created>
  <dcterms:modified xsi:type="dcterms:W3CDTF">2023-12-20T13:26:46Z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Bearbeiter">
    <vt:lpwstr>gadamovich | office implementation</vt:lpwstr>
  </property>
  <property fmtid="{D5CDD505-2E9C-101B-9397-08002B2CF9AE}" pid="4" name="Company">
    <vt:lpwstr>Universitaet Konstanz - Zentrale Verwaltung</vt:lpwstr>
  </property>
  <property fmtid="{D5CDD505-2E9C-101B-9397-08002B2CF9AE}" pid="5" name="Erstellt am">
    <vt:lpwstr>10.10.2014</vt:lpwstr>
  </property>
  <property fmtid="{D5CDD505-2E9C-101B-9397-08002B2CF9AE}" pid="6" name="Erstellt von">
    <vt:lpwstr>STRICHPUNKT</vt:lpwstr>
  </property>
  <property fmtid="{D5CDD505-2E9C-101B-9397-08002B2CF9AE}" pid="7" name="HiddenSlides">
    <vt:i4>0</vt:i4>
  </property>
  <property fmtid="{D5CDD505-2E9C-101B-9397-08002B2CF9AE}" pid="8" name="HyperlinksChanged">
    <vt:bool>false</vt:bool>
  </property>
  <property fmtid="{D5CDD505-2E9C-101B-9397-08002B2CF9AE}" pid="9" name="LinksUpToDate">
    <vt:bool>false</vt:bool>
  </property>
  <property fmtid="{D5CDD505-2E9C-101B-9397-08002B2CF9AE}" pid="10" name="MMClips">
    <vt:i4>0</vt:i4>
  </property>
  <property fmtid="{D5CDD505-2E9C-101B-9397-08002B2CF9AE}" pid="11" name="Notes">
    <vt:i4>0</vt:i4>
  </property>
  <property fmtid="{D5CDD505-2E9C-101B-9397-08002B2CF9AE}" pid="12" name="PresentationFormat">
    <vt:lpwstr>Bildschirmpräsentation (4:3)</vt:lpwstr>
  </property>
  <property fmtid="{D5CDD505-2E9C-101B-9397-08002B2CF9AE}" pid="13" name="ScaleCrop">
    <vt:bool>false</vt:bool>
  </property>
  <property fmtid="{D5CDD505-2E9C-101B-9397-08002B2CF9AE}" pid="14" name="ShareDoc">
    <vt:bool>false</vt:bool>
  </property>
  <property fmtid="{D5CDD505-2E9C-101B-9397-08002B2CF9AE}" pid="15" name="Slides">
    <vt:i4>17</vt:i4>
  </property>
  <property fmtid="{D5CDD505-2E9C-101B-9397-08002B2CF9AE}" pid="16" name="Version">
    <vt:lpwstr>010</vt:lpwstr>
  </property>
  <property fmtid="{D5CDD505-2E9C-101B-9397-08002B2CF9AE}" pid="17" name="Version vom">
    <vt:lpwstr>03.03.2015</vt:lpwstr>
  </property>
</Properties>
</file>