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3" r:id="rId5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3336" userDrawn="1">
          <p15:clr>
            <a:srgbClr val="A4A3A4"/>
          </p15:clr>
        </p15:guide>
        <p15:guide id="4" pos="408" userDrawn="1">
          <p15:clr>
            <a:srgbClr val="A4A3A4"/>
          </p15:clr>
        </p15:guide>
        <p15:guide id="5" pos="1416" userDrawn="1">
          <p15:clr>
            <a:srgbClr val="A4A3A4"/>
          </p15:clr>
        </p15:guide>
        <p15:guide id="6" pos="4152" userDrawn="1">
          <p15:clr>
            <a:srgbClr val="A4A3A4"/>
          </p15:clr>
        </p15:guide>
        <p15:guide id="7" pos="288" userDrawn="1">
          <p15:clr>
            <a:srgbClr val="A4A3A4"/>
          </p15:clr>
        </p15:guide>
        <p15:guide id="8" pos="1944" userDrawn="1">
          <p15:clr>
            <a:srgbClr val="A4A3A4"/>
          </p15:clr>
        </p15:guide>
        <p15:guide id="9" orient="horz" pos="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AE"/>
    <a:srgbClr val="1BA8E0"/>
    <a:srgbClr val="9EA0A0"/>
    <a:srgbClr val="D8E4BC"/>
    <a:srgbClr val="92CDDC"/>
    <a:srgbClr val="929494"/>
    <a:srgbClr val="EC2421"/>
    <a:srgbClr val="FFFFFF"/>
    <a:srgbClr val="D9E2F3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77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1548" y="-4728"/>
      </p:cViewPr>
      <p:guideLst>
        <p:guide orient="horz" pos="3816"/>
        <p:guide pos="2160"/>
        <p:guide pos="3336"/>
        <p:guide pos="408"/>
        <p:guide pos="1416"/>
        <p:guide pos="4152"/>
        <p:guide pos="288"/>
        <p:guide pos="1944"/>
        <p:guide orient="horz" pos="6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0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74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1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8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6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4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5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6F7A0-BDAF-425C-BAB9-E55E6B71E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E08A0-3EF6-48FF-8546-9DC7F4807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8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fstm.studentmobility@uni.lu" TargetMode="External"/><Relationship Id="rId3" Type="http://schemas.openxmlformats.org/officeDocument/2006/relationships/hyperlink" Target="http://wwwen.uni.lu/" TargetMode="External"/><Relationship Id="rId7" Type="http://schemas.openxmlformats.org/officeDocument/2006/relationships/hyperlink" Target="https://www.fulbright.b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en.uni.lu/fhse" TargetMode="External"/><Relationship Id="rId11" Type="http://schemas.openxmlformats.org/officeDocument/2006/relationships/image" Target="../media/image3.jpeg"/><Relationship Id="rId5" Type="http://schemas.openxmlformats.org/officeDocument/2006/relationships/hyperlink" Target="https://wwwen.uni.lu/fdef" TargetMode="External"/><Relationship Id="rId10" Type="http://schemas.openxmlformats.org/officeDocument/2006/relationships/hyperlink" Target="mailto:nathalie.charpentier@uni.lu" TargetMode="External"/><Relationship Id="rId4" Type="http://schemas.openxmlformats.org/officeDocument/2006/relationships/hyperlink" Target="https://wwwen.uni.lu/fstm" TargetMode="External"/><Relationship Id="rId9" Type="http://schemas.openxmlformats.org/officeDocument/2006/relationships/hyperlink" Target="mailto:stephanie.anderson@uni.l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inclusion@uni.lu" TargetMode="External"/><Relationship Id="rId13" Type="http://schemas.openxmlformats.org/officeDocument/2006/relationships/hyperlink" Target="mailto:alison.vermeulen@uni.lu" TargetMode="External"/><Relationship Id="rId3" Type="http://schemas.openxmlformats.org/officeDocument/2006/relationships/hyperlink" Target="https://www.uni.lu/en/about/organisation/administration/language-centre" TargetMode="External"/><Relationship Id="rId7" Type="http://schemas.openxmlformats.org/officeDocument/2006/relationships/hyperlink" Target="mailto:bri@uni.lu" TargetMode="External"/><Relationship Id="rId12" Type="http://schemas.openxmlformats.org/officeDocument/2006/relationships/hyperlink" Target="mailto:karin.langumier@uni.lu" TargetMode="External"/><Relationship Id="rId2" Type="http://schemas.openxmlformats.org/officeDocument/2006/relationships/image" Target="../media/image2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biliteit.lu/en/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s://www.uni.lu/life-en/mental-health-wellbeing/" TargetMode="External"/><Relationship Id="rId15" Type="http://schemas.openxmlformats.org/officeDocument/2006/relationships/image" Target="../media/image5.png"/><Relationship Id="rId10" Type="http://schemas.openxmlformats.org/officeDocument/2006/relationships/hyperlink" Target="https://tinyurl.com/af4h6hev" TargetMode="External"/><Relationship Id="rId4" Type="http://schemas.openxmlformats.org/officeDocument/2006/relationships/hyperlink" Target="https://wwwen.uni.lu/students/accommodation/general_information" TargetMode="External"/><Relationship Id="rId9" Type="http://schemas.openxmlformats.org/officeDocument/2006/relationships/hyperlink" Target="https://www.uni.lu/en/mobility/incoming-exchange-students/" TargetMode="External"/><Relationship Id="rId14" Type="http://schemas.openxmlformats.org/officeDocument/2006/relationships/hyperlink" Target="https://wwwen.uni.lu/university/about_the_university/academic_calenda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utdoor, grass, sky, building&#10;&#10;Description automatically generated">
            <a:extLst>
              <a:ext uri="{FF2B5EF4-FFF2-40B4-BE49-F238E27FC236}">
                <a16:creationId xmlns:a16="http://schemas.microsoft.com/office/drawing/2014/main" id="{315EC794-206A-4E54-B8A9-01C1CC991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r="3889"/>
          <a:stretch/>
        </p:blipFill>
        <p:spPr>
          <a:xfrm>
            <a:off x="266700" y="1509680"/>
            <a:ext cx="6324600" cy="454822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B22DEBD-4410-4301-9AF9-BA8A691A6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1" r="24579" b="9494"/>
          <a:stretch>
            <a:fillRect/>
          </a:stretch>
        </p:blipFill>
        <p:spPr bwMode="auto">
          <a:xfrm>
            <a:off x="0" y="0"/>
            <a:ext cx="6858000" cy="1166813"/>
          </a:xfrm>
          <a:prstGeom prst="rect">
            <a:avLst/>
          </a:prstGeom>
          <a:solidFill>
            <a:srgbClr val="007EAE"/>
          </a:solidFill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952E50-743E-4847-A156-23393EA97200}"/>
              </a:ext>
            </a:extLst>
          </p:cNvPr>
          <p:cNvSpPr txBox="1"/>
          <p:nvPr/>
        </p:nvSpPr>
        <p:spPr>
          <a:xfrm>
            <a:off x="208429" y="6491427"/>
            <a:ext cx="640319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University of Luxembourg is an international research university with a distinctly multilingual and interdisciplinary character. </a:t>
            </a:r>
            <a:b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University was founded in 2003 and counts more than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5,000</a:t>
            </a:r>
            <a: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students and more than 2,000 employees from around the world. </a:t>
            </a:r>
            <a:b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University’s faculties and interdisciplinary </a:t>
            </a:r>
            <a:r>
              <a:rPr lang="en-US" sz="1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centres</a:t>
            </a:r>
            <a: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focus on research in the areas of Computer Science and ICT Security, Materials Science, European and International Law, Finance and Financial Innovation, Education, Contemporary and Digital History. </a:t>
            </a:r>
            <a:b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addition, the University focuses on cross-disciplinary research in the areas of Data Modelling and Simulation as well as Health and System Biomedicine.  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 Higher Education ranks the University of Luxembourg #4 worldwide for its “international outlook,” #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Young University Ranking 2022 and among the top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250</a:t>
            </a:r>
            <a:r>
              <a:rPr lang="en-U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universities worldwide.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7D93B-4F3B-4900-B721-AC8EA916AB8F}"/>
              </a:ext>
            </a:extLst>
          </p:cNvPr>
          <p:cNvSpPr txBox="1"/>
          <p:nvPr/>
        </p:nvSpPr>
        <p:spPr>
          <a:xfrm>
            <a:off x="2303929" y="278730"/>
            <a:ext cx="4473388" cy="461665"/>
          </a:xfrm>
          <a:prstGeom prst="rect">
            <a:avLst/>
          </a:prstGeom>
          <a:solidFill>
            <a:srgbClr val="007E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LU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University of Luxembourg 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1F158-AE13-4ECF-9F03-611F3124B64E}"/>
              </a:ext>
            </a:extLst>
          </p:cNvPr>
          <p:cNvSpPr txBox="1"/>
          <p:nvPr/>
        </p:nvSpPr>
        <p:spPr>
          <a:xfrm>
            <a:off x="0" y="11484114"/>
            <a:ext cx="6858000" cy="707886"/>
          </a:xfrm>
          <a:prstGeom prst="rect">
            <a:avLst/>
          </a:prstGeom>
          <a:solidFill>
            <a:srgbClr val="007EAE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2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62999B2-5134-4A6A-BEE9-D3E19C6D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1" r="24579" b="9494"/>
          <a:stretch>
            <a:fillRect/>
          </a:stretch>
        </p:blipFill>
        <p:spPr bwMode="auto">
          <a:xfrm>
            <a:off x="0" y="0"/>
            <a:ext cx="6858000" cy="1166813"/>
          </a:xfrm>
          <a:prstGeom prst="rect">
            <a:avLst/>
          </a:prstGeom>
          <a:solidFill>
            <a:srgbClr val="007EAE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5C165-FD69-4190-ACFD-65678062FEA2}"/>
              </a:ext>
            </a:extLst>
          </p:cNvPr>
          <p:cNvSpPr txBox="1"/>
          <p:nvPr/>
        </p:nvSpPr>
        <p:spPr>
          <a:xfrm>
            <a:off x="0" y="11484114"/>
            <a:ext cx="6858000" cy="707886"/>
          </a:xfrm>
          <a:prstGeom prst="rect">
            <a:avLst/>
          </a:prstGeom>
          <a:solidFill>
            <a:srgbClr val="007EAE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16BD2-B340-4045-AC6A-EF23528540CE}"/>
              </a:ext>
            </a:extLst>
          </p:cNvPr>
          <p:cNvSpPr txBox="1"/>
          <p:nvPr/>
        </p:nvSpPr>
        <p:spPr>
          <a:xfrm>
            <a:off x="2189243" y="286663"/>
            <a:ext cx="4473388" cy="400110"/>
          </a:xfrm>
          <a:prstGeom prst="rect">
            <a:avLst/>
          </a:prstGeom>
          <a:solidFill>
            <a:srgbClr val="007EAE"/>
          </a:solidFill>
        </p:spPr>
        <p:txBody>
          <a:bodyPr wrap="square" rtlCol="0">
            <a:spAutoFit/>
          </a:bodyPr>
          <a:lstStyle/>
          <a:p>
            <a:pPr algn="r"/>
            <a:r>
              <a:rPr lang="fr-LU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Facts</a:t>
            </a:r>
            <a:r>
              <a:rPr lang="fr-L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Figures </a:t>
            </a:r>
            <a:r>
              <a:rPr lang="fr-LU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2023 </a:t>
            </a:r>
            <a:endParaRPr lang="en-US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EEC3A-DC95-4781-AB30-9E7B54B97E7B}"/>
              </a:ext>
            </a:extLst>
          </p:cNvPr>
          <p:cNvSpPr txBox="1"/>
          <p:nvPr/>
        </p:nvSpPr>
        <p:spPr>
          <a:xfrm>
            <a:off x="267636" y="1100262"/>
            <a:ext cx="2819399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 &amp; Students 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80A08-4C8D-43D2-93AE-232CD47A0658}"/>
              </a:ext>
            </a:extLst>
          </p:cNvPr>
          <p:cNvSpPr txBox="1"/>
          <p:nvPr/>
        </p:nvSpPr>
        <p:spPr>
          <a:xfrm>
            <a:off x="3537502" y="1106134"/>
            <a:ext cx="3062087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fr-LU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Rankings</a:t>
            </a:r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96D9D-3188-43F1-83B6-DF109D9A889E}"/>
              </a:ext>
            </a:extLst>
          </p:cNvPr>
          <p:cNvSpPr txBox="1"/>
          <p:nvPr/>
        </p:nvSpPr>
        <p:spPr>
          <a:xfrm>
            <a:off x="266700" y="4017466"/>
            <a:ext cx="2819400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fr-LU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</a:t>
            </a:r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205C39-3D6C-4CED-9F7D-C4CC38EC329B}"/>
              </a:ext>
            </a:extLst>
          </p:cNvPr>
          <p:cNvSpPr txBox="1"/>
          <p:nvPr/>
        </p:nvSpPr>
        <p:spPr>
          <a:xfrm>
            <a:off x="3537501" y="4017709"/>
            <a:ext cx="3062088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fr-LU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AC92C-2B02-4DFF-8F6A-64EC49E1E0FE}"/>
              </a:ext>
            </a:extLst>
          </p:cNvPr>
          <p:cNvSpPr txBox="1"/>
          <p:nvPr/>
        </p:nvSpPr>
        <p:spPr>
          <a:xfrm>
            <a:off x="276980" y="7021803"/>
            <a:ext cx="2819399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Vision – Mission 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5FC05B-B13A-43DA-B0F8-E14D67C22125}"/>
              </a:ext>
            </a:extLst>
          </p:cNvPr>
          <p:cNvSpPr txBox="1"/>
          <p:nvPr/>
        </p:nvSpPr>
        <p:spPr>
          <a:xfrm>
            <a:off x="3552738" y="7021803"/>
            <a:ext cx="3038562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Focus Areas  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B7CB46F-70D3-4149-93BF-6486B302F5D4}"/>
              </a:ext>
            </a:extLst>
          </p:cNvPr>
          <p:cNvGrpSpPr/>
          <p:nvPr/>
        </p:nvGrpSpPr>
        <p:grpSpPr>
          <a:xfrm>
            <a:off x="397073" y="1857677"/>
            <a:ext cx="2558653" cy="2094713"/>
            <a:chOff x="255584" y="1811699"/>
            <a:chExt cx="2793553" cy="2334160"/>
          </a:xfrm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AFAC2F7C-7094-4821-820C-F7FA660A3FE2}"/>
                </a:ext>
              </a:extLst>
            </p:cNvPr>
            <p:cNvSpPr/>
            <p:nvPr/>
          </p:nvSpPr>
          <p:spPr>
            <a:xfrm>
              <a:off x="270101" y="1811699"/>
              <a:ext cx="1060704" cy="914400"/>
            </a:xfrm>
            <a:prstGeom prst="hexagon">
              <a:avLst/>
            </a:prstGeom>
            <a:noFill/>
            <a:ln>
              <a:solidFill>
                <a:srgbClr val="007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1BA8E0"/>
                </a:solidFill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75F2E10E-91DD-4C25-92DE-B9561C9694FF}"/>
                </a:ext>
              </a:extLst>
            </p:cNvPr>
            <p:cNvSpPr/>
            <p:nvPr/>
          </p:nvSpPr>
          <p:spPr>
            <a:xfrm>
              <a:off x="1126778" y="2284522"/>
              <a:ext cx="1060704" cy="914400"/>
            </a:xfrm>
            <a:prstGeom prst="hexagon">
              <a:avLst/>
            </a:prstGeom>
            <a:noFill/>
            <a:ln>
              <a:solidFill>
                <a:srgbClr val="007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1BA8E0"/>
                </a:solidFill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666E825B-3E4E-4A70-9C82-9F581CA6081E}"/>
                </a:ext>
              </a:extLst>
            </p:cNvPr>
            <p:cNvSpPr/>
            <p:nvPr/>
          </p:nvSpPr>
          <p:spPr>
            <a:xfrm>
              <a:off x="265122" y="2753779"/>
              <a:ext cx="1060704" cy="914400"/>
            </a:xfrm>
            <a:prstGeom prst="hexagon">
              <a:avLst/>
            </a:prstGeom>
            <a:noFill/>
            <a:ln>
              <a:solidFill>
                <a:srgbClr val="007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1BA8E0"/>
                </a:solidFill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AAF1FC51-6116-442D-B539-AB23E58C0564}"/>
                </a:ext>
              </a:extLst>
            </p:cNvPr>
            <p:cNvSpPr/>
            <p:nvPr/>
          </p:nvSpPr>
          <p:spPr>
            <a:xfrm>
              <a:off x="1988433" y="1822984"/>
              <a:ext cx="1060704" cy="914401"/>
            </a:xfrm>
            <a:prstGeom prst="hexagon">
              <a:avLst/>
            </a:prstGeom>
            <a:noFill/>
            <a:ln>
              <a:solidFill>
                <a:srgbClr val="007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1BA8E0"/>
                </a:solidFill>
              </a:endParaRPr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F668B14B-18D5-44AD-967F-DFF9CBA8BFAF}"/>
                </a:ext>
              </a:extLst>
            </p:cNvPr>
            <p:cNvSpPr/>
            <p:nvPr/>
          </p:nvSpPr>
          <p:spPr>
            <a:xfrm>
              <a:off x="1986424" y="2762771"/>
              <a:ext cx="1060704" cy="914401"/>
            </a:xfrm>
            <a:prstGeom prst="hexagon">
              <a:avLst/>
            </a:prstGeom>
            <a:noFill/>
            <a:ln>
              <a:solidFill>
                <a:srgbClr val="007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1BA8E0"/>
                </a:solidFill>
              </a:endParaRPr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087F641C-BFF1-4EDF-B320-AFC772615421}"/>
                </a:ext>
              </a:extLst>
            </p:cNvPr>
            <p:cNvSpPr/>
            <p:nvPr/>
          </p:nvSpPr>
          <p:spPr>
            <a:xfrm>
              <a:off x="1121937" y="3231458"/>
              <a:ext cx="1060704" cy="914401"/>
            </a:xfrm>
            <a:prstGeom prst="hexagon">
              <a:avLst/>
            </a:prstGeom>
            <a:noFill/>
            <a:ln>
              <a:solidFill>
                <a:srgbClr val="007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1BA8E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12871A-4653-4305-9BAF-B8F1D67A9C89}"/>
                </a:ext>
              </a:extLst>
            </p:cNvPr>
            <p:cNvSpPr txBox="1"/>
            <p:nvPr/>
          </p:nvSpPr>
          <p:spPr>
            <a:xfrm flipH="1">
              <a:off x="410333" y="2019713"/>
              <a:ext cx="826907" cy="48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LU" sz="1100" b="1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5,000</a:t>
              </a:r>
              <a:r>
                <a:rPr lang="fr-L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fr-L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Students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EE5941-C312-4B96-8254-879427DCBCEE}"/>
                </a:ext>
              </a:extLst>
            </p:cNvPr>
            <p:cNvSpPr txBox="1"/>
            <p:nvPr/>
          </p:nvSpPr>
          <p:spPr>
            <a:xfrm flipH="1">
              <a:off x="2126523" y="2055715"/>
              <a:ext cx="772142" cy="48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LU" sz="1100" b="1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2,400</a:t>
              </a:r>
              <a:r>
                <a:rPr lang="fr-L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fr-L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Staff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B5B9F9-42B6-4AC7-B9B5-053DEDFD4859}"/>
                </a:ext>
              </a:extLst>
            </p:cNvPr>
            <p:cNvSpPr txBox="1"/>
            <p:nvPr/>
          </p:nvSpPr>
          <p:spPr>
            <a:xfrm flipH="1">
              <a:off x="1220378" y="2357082"/>
              <a:ext cx="920044" cy="668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LU" sz="1100" b="1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1,000</a:t>
              </a:r>
              <a:r>
                <a:rPr lang="fr-L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fr-L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Doctoral candidates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15B604-2948-4655-9CF4-F91D64F34C5B}"/>
                </a:ext>
              </a:extLst>
            </p:cNvPr>
            <p:cNvSpPr txBox="1"/>
            <p:nvPr/>
          </p:nvSpPr>
          <p:spPr>
            <a:xfrm flipH="1">
              <a:off x="255584" y="2916480"/>
              <a:ext cx="1060704" cy="48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LU" sz="1100" b="1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130</a:t>
              </a:r>
              <a:r>
                <a:rPr lang="fr-L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fr-LU" sz="11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Nationalities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58217E-3290-4B31-8278-ACB010E195E0}"/>
                </a:ext>
              </a:extLst>
            </p:cNvPr>
            <p:cNvSpPr txBox="1"/>
            <p:nvPr/>
          </p:nvSpPr>
          <p:spPr>
            <a:xfrm flipH="1">
              <a:off x="1214148" y="3329818"/>
              <a:ext cx="904412" cy="737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LU" sz="1100" b="1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14,000+</a:t>
              </a:r>
              <a:endParaRPr lang="fr-LU" sz="11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fr-L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Alumni</a:t>
              </a:r>
            </a:p>
            <a:p>
              <a:pPr algn="ctr"/>
              <a:r>
                <a:rPr lang="fr-LU" sz="5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</a:t>
              </a:r>
              <a:r>
                <a:rPr lang="fr-LU" sz="5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since</a:t>
              </a:r>
              <a:r>
                <a:rPr lang="fr-LU" sz="5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2003) </a:t>
              </a:r>
              <a:r>
                <a:rPr lang="fr-LU" sz="5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thereof</a:t>
              </a:r>
              <a:r>
                <a:rPr lang="fr-LU" sz="5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1,500+ </a:t>
              </a:r>
              <a:r>
                <a:rPr lang="fr-LU" sz="5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doctor’s</a:t>
              </a:r>
              <a:r>
                <a:rPr lang="fr-LU" sz="5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LU" sz="5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degrees</a:t>
              </a:r>
              <a:endPara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17D75C-8382-410A-A0DC-45494DA4D75C}"/>
                </a:ext>
              </a:extLst>
            </p:cNvPr>
            <p:cNvSpPr txBox="1"/>
            <p:nvPr/>
          </p:nvSpPr>
          <p:spPr>
            <a:xfrm flipH="1">
              <a:off x="2041445" y="2930401"/>
              <a:ext cx="927544" cy="48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LU" sz="1100" b="1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300</a:t>
              </a:r>
              <a:r>
                <a:rPr lang="fr-LU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fr-LU" sz="11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Professors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4A134E4-D9E9-44FD-93B0-1DDD12D17EF5}"/>
              </a:ext>
            </a:extLst>
          </p:cNvPr>
          <p:cNvSpPr txBox="1"/>
          <p:nvPr/>
        </p:nvSpPr>
        <p:spPr>
          <a:xfrm>
            <a:off x="3619519" y="1590213"/>
            <a:ext cx="62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b="1" baseline="30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fr-LU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en-US" b="1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2F0CAF-8DBD-4108-941A-7C1DBA22F1EF}"/>
              </a:ext>
            </a:extLst>
          </p:cNvPr>
          <p:cNvSpPr txBox="1"/>
          <p:nvPr/>
        </p:nvSpPr>
        <p:spPr>
          <a:xfrm>
            <a:off x="3626136" y="1861913"/>
            <a:ext cx="1228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(Times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Education) Young University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Rankings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D8EEB8B-E12A-49E5-9C82-F02E5CB895E9}"/>
              </a:ext>
            </a:extLst>
          </p:cNvPr>
          <p:cNvSpPr txBox="1"/>
          <p:nvPr/>
        </p:nvSpPr>
        <p:spPr>
          <a:xfrm>
            <a:off x="4980660" y="1785605"/>
            <a:ext cx="141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b="1" baseline="30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fr-LU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250</a:t>
            </a:r>
            <a:endParaRPr lang="en-US" b="1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00F328-019C-4D32-A2A1-A9E29094BC80}"/>
              </a:ext>
            </a:extLst>
          </p:cNvPr>
          <p:cNvSpPr txBox="1"/>
          <p:nvPr/>
        </p:nvSpPr>
        <p:spPr>
          <a:xfrm>
            <a:off x="5010459" y="2094844"/>
            <a:ext cx="1714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universities according to THE World University Ranking 2023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D49316B-6F57-424A-9DDB-A39FC32E1AE5}"/>
              </a:ext>
            </a:extLst>
          </p:cNvPr>
          <p:cNvCxnSpPr>
            <a:cxnSpLocks/>
          </p:cNvCxnSpPr>
          <p:nvPr/>
        </p:nvCxnSpPr>
        <p:spPr>
          <a:xfrm>
            <a:off x="4943456" y="1615482"/>
            <a:ext cx="0" cy="1074296"/>
          </a:xfrm>
          <a:prstGeom prst="line">
            <a:avLst/>
          </a:prstGeom>
          <a:ln>
            <a:solidFill>
              <a:srgbClr val="007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E43AEA-ABBB-44EB-8A20-B74FBE98DFF4}"/>
              </a:ext>
            </a:extLst>
          </p:cNvPr>
          <p:cNvCxnSpPr>
            <a:cxnSpLocks/>
          </p:cNvCxnSpPr>
          <p:nvPr/>
        </p:nvCxnSpPr>
        <p:spPr>
          <a:xfrm flipH="1">
            <a:off x="3701870" y="3550846"/>
            <a:ext cx="2830275" cy="0"/>
          </a:xfrm>
          <a:prstGeom prst="line">
            <a:avLst/>
          </a:prstGeom>
          <a:ln>
            <a:solidFill>
              <a:srgbClr val="007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C2A0D16-01A3-44F3-AC01-8E31F3B33FD1}"/>
              </a:ext>
            </a:extLst>
          </p:cNvPr>
          <p:cNvSpPr txBox="1"/>
          <p:nvPr/>
        </p:nvSpPr>
        <p:spPr>
          <a:xfrm>
            <a:off x="3626136" y="2878944"/>
            <a:ext cx="49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400" b="1" baseline="30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#4 </a:t>
            </a:r>
            <a:endParaRPr lang="en-US" sz="2400" b="1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F3EE56A-6F35-4E2C-8208-3BC5675C1192}"/>
              </a:ext>
            </a:extLst>
          </p:cNvPr>
          <p:cNvSpPr txBox="1"/>
          <p:nvPr/>
        </p:nvSpPr>
        <p:spPr>
          <a:xfrm>
            <a:off x="4019344" y="2902702"/>
            <a:ext cx="272416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worldwide for its international outlook according to the </a:t>
            </a:r>
            <a:r>
              <a:rPr lang="en-US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World University Rankings 2023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1A1025C-1175-4754-AC69-D66AAF7D4F5B}"/>
              </a:ext>
            </a:extLst>
          </p:cNvPr>
          <p:cNvSpPr txBox="1"/>
          <p:nvPr/>
        </p:nvSpPr>
        <p:spPr>
          <a:xfrm>
            <a:off x="2263838" y="4571769"/>
            <a:ext cx="91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Bachelor’s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degrees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1114598-529A-40EE-B45A-D0CF8458654D}"/>
              </a:ext>
            </a:extLst>
          </p:cNvPr>
          <p:cNvSpPr txBox="1"/>
          <p:nvPr/>
        </p:nvSpPr>
        <p:spPr>
          <a:xfrm>
            <a:off x="2287181" y="5263638"/>
            <a:ext cx="1039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Bilingual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degrees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5CB0A80-8428-410D-A0FB-A4EB6BAF1B8E}"/>
              </a:ext>
            </a:extLst>
          </p:cNvPr>
          <p:cNvSpPr txBox="1"/>
          <p:nvPr/>
        </p:nvSpPr>
        <p:spPr>
          <a:xfrm>
            <a:off x="246494" y="4543332"/>
            <a:ext cx="513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37CABD4-DCB2-4709-89A8-6183D02B4347}"/>
              </a:ext>
            </a:extLst>
          </p:cNvPr>
          <p:cNvSpPr txBox="1"/>
          <p:nvPr/>
        </p:nvSpPr>
        <p:spPr>
          <a:xfrm>
            <a:off x="1834407" y="4549915"/>
            <a:ext cx="54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fr-L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EE2080A-4385-4333-A77D-403BFEBCB634}"/>
              </a:ext>
            </a:extLst>
          </p:cNvPr>
          <p:cNvSpPr txBox="1"/>
          <p:nvPr/>
        </p:nvSpPr>
        <p:spPr>
          <a:xfrm>
            <a:off x="1831618" y="5215150"/>
            <a:ext cx="54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58CC1C-C177-4BE5-9BF8-561C4C938C9D}"/>
              </a:ext>
            </a:extLst>
          </p:cNvPr>
          <p:cNvSpPr txBox="1"/>
          <p:nvPr/>
        </p:nvSpPr>
        <p:spPr>
          <a:xfrm>
            <a:off x="403459" y="5197676"/>
            <a:ext cx="24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28AC4CD-8912-48CF-94DE-098A2BC620D6}"/>
              </a:ext>
            </a:extLst>
          </p:cNvPr>
          <p:cNvSpPr txBox="1"/>
          <p:nvPr/>
        </p:nvSpPr>
        <p:spPr>
          <a:xfrm>
            <a:off x="241194" y="6056581"/>
            <a:ext cx="631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944CAF4-0022-4F20-95DB-772F8D0BEB76}"/>
              </a:ext>
            </a:extLst>
          </p:cNvPr>
          <p:cNvSpPr txBox="1"/>
          <p:nvPr/>
        </p:nvSpPr>
        <p:spPr>
          <a:xfrm>
            <a:off x="1999970" y="6041059"/>
            <a:ext cx="241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4E05FD3-D67E-4107-97A4-50AD5F0589A7}"/>
              </a:ext>
            </a:extLst>
          </p:cNvPr>
          <p:cNvSpPr txBox="1"/>
          <p:nvPr/>
        </p:nvSpPr>
        <p:spPr>
          <a:xfrm>
            <a:off x="726997" y="4571288"/>
            <a:ext cx="91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Master’s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degrees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A86C9E1-91A5-4B59-ACE8-4314C68AFFCA}"/>
              </a:ext>
            </a:extLst>
          </p:cNvPr>
          <p:cNvSpPr txBox="1"/>
          <p:nvPr/>
        </p:nvSpPr>
        <p:spPr>
          <a:xfrm>
            <a:off x="726357" y="5238245"/>
            <a:ext cx="91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Doctoral</a:t>
            </a:r>
          </a:p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schools</a:t>
            </a:r>
            <a:endParaRPr lang="fr-LU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5EBE9EF-CF38-4A80-A20D-B011145C20EB}"/>
              </a:ext>
            </a:extLst>
          </p:cNvPr>
          <p:cNvSpPr txBox="1"/>
          <p:nvPr/>
        </p:nvSpPr>
        <p:spPr>
          <a:xfrm>
            <a:off x="752643" y="6071102"/>
            <a:ext cx="1039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Vocational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1DDCB5A-E404-4E93-AA44-DD8484A86C25}"/>
              </a:ext>
            </a:extLst>
          </p:cNvPr>
          <p:cNvSpPr txBox="1"/>
          <p:nvPr/>
        </p:nvSpPr>
        <p:spPr>
          <a:xfrm>
            <a:off x="2307432" y="6039854"/>
            <a:ext cx="877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917B5C1-9174-4D49-80CA-5A3A21A39DFC}"/>
              </a:ext>
            </a:extLst>
          </p:cNvPr>
          <p:cNvSpPr txBox="1"/>
          <p:nvPr/>
        </p:nvSpPr>
        <p:spPr>
          <a:xfrm>
            <a:off x="4999873" y="1575385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among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top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069296A-3B97-4213-9FB3-93D986406BFC}"/>
              </a:ext>
            </a:extLst>
          </p:cNvPr>
          <p:cNvSpPr txBox="1"/>
          <p:nvPr/>
        </p:nvSpPr>
        <p:spPr>
          <a:xfrm>
            <a:off x="3537996" y="9830584"/>
            <a:ext cx="3053304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</a:t>
            </a:r>
            <a:r>
              <a:rPr lang="fr-LU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D2BB258-B36C-46D1-AE4F-45F47C499596}"/>
              </a:ext>
            </a:extLst>
          </p:cNvPr>
          <p:cNvSpPr txBox="1"/>
          <p:nvPr/>
        </p:nvSpPr>
        <p:spPr>
          <a:xfrm>
            <a:off x="266700" y="9831093"/>
            <a:ext cx="2820335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University   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BC30D43-C319-487C-89FF-0BB36F7A705A}"/>
              </a:ext>
            </a:extLst>
          </p:cNvPr>
          <p:cNvSpPr txBox="1"/>
          <p:nvPr/>
        </p:nvSpPr>
        <p:spPr>
          <a:xfrm>
            <a:off x="211261" y="7470968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200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VISION</a:t>
            </a:r>
            <a:endParaRPr lang="en-US" sz="1200" b="1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CCD99B3-8A59-48DF-B79A-6619612C33BF}"/>
              </a:ext>
            </a:extLst>
          </p:cNvPr>
          <p:cNvSpPr txBox="1"/>
          <p:nvPr/>
        </p:nvSpPr>
        <p:spPr>
          <a:xfrm>
            <a:off x="226112" y="8374634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LU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MISSION</a:t>
            </a:r>
            <a:endParaRPr lang="en-US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ACDD613-5362-4E91-93C4-8DDA81091258}"/>
              </a:ext>
            </a:extLst>
          </p:cNvPr>
          <p:cNvSpPr txBox="1"/>
          <p:nvPr/>
        </p:nvSpPr>
        <p:spPr>
          <a:xfrm rot="10800000" flipV="1">
            <a:off x="241194" y="7762425"/>
            <a:ext cx="2781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University for Luxembourg and the World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1037614-C28D-4DDB-AC73-288595CB627E}"/>
              </a:ext>
            </a:extLst>
          </p:cNvPr>
          <p:cNvSpPr txBox="1"/>
          <p:nvPr/>
        </p:nvSpPr>
        <p:spPr>
          <a:xfrm rot="10800000" flipV="1">
            <a:off x="241194" y="8664574"/>
            <a:ext cx="2617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be a world-class research university focusing 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Cutting-edge 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High-quality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 to the social, cultural and economic development of the country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BFDD48-26A3-4716-B375-DDEF29EF4AD2}"/>
              </a:ext>
            </a:extLst>
          </p:cNvPr>
          <p:cNvGrpSpPr/>
          <p:nvPr/>
        </p:nvGrpSpPr>
        <p:grpSpPr>
          <a:xfrm>
            <a:off x="3519637" y="7454649"/>
            <a:ext cx="3048961" cy="2325055"/>
            <a:chOff x="3508605" y="7398671"/>
            <a:chExt cx="3048961" cy="2325055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1F82D6C-648C-477A-B3AE-9E39E9A4BCBF}"/>
                </a:ext>
              </a:extLst>
            </p:cNvPr>
            <p:cNvSpPr txBox="1"/>
            <p:nvPr/>
          </p:nvSpPr>
          <p:spPr>
            <a:xfrm>
              <a:off x="3508605" y="7398671"/>
              <a:ext cx="30385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100"/>
              </a:lvl1pPr>
            </a:lstStyle>
            <a:p>
              <a:r>
                <a:rPr lang="en-US" sz="1000" b="1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DIGITAL TRANSFORMATION</a:t>
              </a:r>
            </a:p>
            <a:p>
              <a:r>
                <a:rPr lang="en-U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Trustworthy ICT | Cybersecurity | Digital humanities | Big Data of the past FinTech | Space technology and telecommunication | Data Science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B68A471F-DE34-4D66-A42D-09456939C073}"/>
                </a:ext>
              </a:extLst>
            </p:cNvPr>
            <p:cNvSpPr txBox="1"/>
            <p:nvPr/>
          </p:nvSpPr>
          <p:spPr>
            <a:xfrm>
              <a:off x="3508605" y="8123407"/>
              <a:ext cx="303856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100"/>
              </a:lvl1pPr>
            </a:lstStyle>
            <a:p>
              <a:r>
                <a:rPr lang="en-US" sz="1000" b="1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MEDICINE AND HEALTH</a:t>
              </a:r>
            </a:p>
            <a:p>
              <a:r>
                <a:rPr lang="en-U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Systems biomedicine | Neuroscience and oncology | Digital Health | Social and economic aspects of health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224E0745-2743-49EA-8FE2-1494F04AFE7C}"/>
                </a:ext>
              </a:extLst>
            </p:cNvPr>
            <p:cNvSpPr txBox="1"/>
            <p:nvPr/>
          </p:nvSpPr>
          <p:spPr>
            <a:xfrm>
              <a:off x="3519004" y="8861952"/>
              <a:ext cx="303856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100"/>
              </a:lvl1pPr>
            </a:lstStyle>
            <a:p>
              <a:r>
                <a:rPr lang="en-US" sz="1000" b="1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SUSTAINABLE AND SOCIETAL DEVELOPMENT</a:t>
              </a:r>
            </a:p>
            <a:p>
              <a:r>
                <a:rPr lang="en-U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Sustainable finance and governance | Inequalities | Diversity and migration | Law and regulations | Educational research</a:t>
              </a: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AF699447-F147-4A20-B72E-9FA8A1734E9B}"/>
              </a:ext>
            </a:extLst>
          </p:cNvPr>
          <p:cNvSpPr txBox="1"/>
          <p:nvPr/>
        </p:nvSpPr>
        <p:spPr>
          <a:xfrm>
            <a:off x="3510514" y="6213707"/>
            <a:ext cx="14497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FNR </a:t>
            </a:r>
            <a:r>
              <a:rPr lang="fr-L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accepted</a:t>
            </a:r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D75A427-B6A4-447F-90FD-8361A6FFA303}"/>
              </a:ext>
            </a:extLst>
          </p:cNvPr>
          <p:cNvSpPr txBox="1"/>
          <p:nvPr/>
        </p:nvSpPr>
        <p:spPr>
          <a:xfrm>
            <a:off x="3834470" y="4536409"/>
            <a:ext cx="1146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2,438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5C1AA56-128C-4A81-8CD0-1EE7E3DDC719}"/>
              </a:ext>
            </a:extLst>
          </p:cNvPr>
          <p:cNvSpPr txBox="1"/>
          <p:nvPr/>
        </p:nvSpPr>
        <p:spPr>
          <a:xfrm>
            <a:off x="3653935" y="4827353"/>
            <a:ext cx="1291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Publications in 2022</a:t>
            </a:r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FF82970-5BBB-4FBF-A09E-83CEE39CACC2}"/>
              </a:ext>
            </a:extLst>
          </p:cNvPr>
          <p:cNvSpPr txBox="1"/>
          <p:nvPr/>
        </p:nvSpPr>
        <p:spPr>
          <a:xfrm>
            <a:off x="5189525" y="4544802"/>
            <a:ext cx="1447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1,000+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851CE7B-9C8F-4F53-A346-3D7FD7E58CC6}"/>
              </a:ext>
            </a:extLst>
          </p:cNvPr>
          <p:cNvSpPr txBox="1"/>
          <p:nvPr/>
        </p:nvSpPr>
        <p:spPr>
          <a:xfrm>
            <a:off x="5024228" y="4808893"/>
            <a:ext cx="15460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Ongoing</a:t>
            </a:r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58DC7E5F-A71F-46FE-BB47-0557F4142E27}"/>
              </a:ext>
            </a:extLst>
          </p:cNvPr>
          <p:cNvSpPr txBox="1"/>
          <p:nvPr/>
        </p:nvSpPr>
        <p:spPr>
          <a:xfrm>
            <a:off x="3928287" y="5151140"/>
            <a:ext cx="995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172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34496E9-8505-4BFD-BDB3-4E78B18DDDC7}"/>
              </a:ext>
            </a:extLst>
          </p:cNvPr>
          <p:cNvSpPr txBox="1"/>
          <p:nvPr/>
        </p:nvSpPr>
        <p:spPr>
          <a:xfrm>
            <a:off x="5259834" y="5120801"/>
            <a:ext cx="130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22m €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B687C6A5-415F-4F07-B666-7B02B5530804}"/>
              </a:ext>
            </a:extLst>
          </p:cNvPr>
          <p:cNvSpPr txBox="1"/>
          <p:nvPr/>
        </p:nvSpPr>
        <p:spPr>
          <a:xfrm>
            <a:off x="3915567" y="5911766"/>
            <a:ext cx="892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138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930C103-2F17-42B6-BEF7-5592E820FA90}"/>
              </a:ext>
            </a:extLst>
          </p:cNvPr>
          <p:cNvSpPr txBox="1"/>
          <p:nvPr/>
        </p:nvSpPr>
        <p:spPr>
          <a:xfrm>
            <a:off x="5276645" y="5892106"/>
            <a:ext cx="1282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44m €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82EF9EAD-F434-40C8-B082-4BDFEE5550F6}"/>
              </a:ext>
            </a:extLst>
          </p:cNvPr>
          <p:cNvSpPr txBox="1"/>
          <p:nvPr/>
        </p:nvSpPr>
        <p:spPr>
          <a:xfrm>
            <a:off x="3569562" y="5429999"/>
            <a:ext cx="14081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 </a:t>
            </a:r>
            <a:r>
              <a:rPr lang="fr-L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</a:t>
            </a:r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accepted</a:t>
            </a:r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H2020 and HEU</a:t>
            </a:r>
            <a:r>
              <a:rPr lang="fr-LU" sz="9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9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26842EF5-A3AF-4129-9ECD-180C09869A0E}"/>
              </a:ext>
            </a:extLst>
          </p:cNvPr>
          <p:cNvSpPr txBox="1"/>
          <p:nvPr/>
        </p:nvSpPr>
        <p:spPr>
          <a:xfrm>
            <a:off x="5012673" y="5434998"/>
            <a:ext cx="164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EU </a:t>
            </a:r>
            <a:r>
              <a:rPr lang="fr-L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funding</a:t>
            </a:r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awarded</a:t>
            </a:r>
            <a:r>
              <a:rPr lang="fr-L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2022</a:t>
            </a:r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87883DC-F0A5-46C6-A452-67B2ABB892F0}"/>
              </a:ext>
            </a:extLst>
          </p:cNvPr>
          <p:cNvSpPr txBox="1"/>
          <p:nvPr/>
        </p:nvSpPr>
        <p:spPr>
          <a:xfrm>
            <a:off x="5053032" y="6194708"/>
            <a:ext cx="1413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pPr algn="ctr"/>
            <a:r>
              <a:rPr lang="fr-L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FNR</a:t>
            </a:r>
            <a:r>
              <a:rPr lang="fr-LU" sz="8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fr-L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funding</a:t>
            </a:r>
            <a:r>
              <a:rPr lang="fr-L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awarded</a:t>
            </a:r>
            <a:r>
              <a:rPr lang="fr-LU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2022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BE621F7-681C-4874-A1FA-9962244CBE72}"/>
              </a:ext>
            </a:extLst>
          </p:cNvPr>
          <p:cNvSpPr txBox="1"/>
          <p:nvPr/>
        </p:nvSpPr>
        <p:spPr>
          <a:xfrm>
            <a:off x="3532523" y="6478127"/>
            <a:ext cx="295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" spc="-40" baseline="3000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600" spc="-40" dirty="0">
                <a:solidFill>
                  <a:srgbClr val="6165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number granted until February 2022. Horizon Europe is the biggest EU research and Innovation funding </a:t>
            </a:r>
            <a:r>
              <a:rPr lang="en-US" sz="600" spc="-40" dirty="0" err="1">
                <a:solidFill>
                  <a:srgbClr val="6165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sz="600" spc="-40" dirty="0">
                <a:solidFill>
                  <a:srgbClr val="6165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with a €95.5 billion budget for the 2021-2027 period. It succeeds Horizon 2020, which ran from 2014 to 2020, with a budget of €80 billion. </a:t>
            </a:r>
            <a:r>
              <a:rPr lang="en-US" sz="600" spc="-40" baseline="3000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600" spc="10" baseline="3000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spc="-4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600" spc="35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spc="-4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Luxembourg</a:t>
            </a:r>
            <a:r>
              <a:rPr lang="en-US" sz="600" spc="3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spc="-4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</a:t>
            </a:r>
            <a:r>
              <a:rPr lang="en-US" sz="600" spc="3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spc="-4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en-US" sz="600" spc="3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spc="-4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</a:t>
            </a:r>
            <a:r>
              <a:rPr lang="en-US" sz="600" spc="20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" spc="-20" dirty="0">
                <a:solidFill>
                  <a:srgbClr val="61656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(FNR) is the main funding organism of research activities in Luxembourg.</a:t>
            </a:r>
            <a:endParaRPr lang="en-US" sz="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16528CF-6D20-445F-9CE6-53AD0A60AB65}"/>
              </a:ext>
            </a:extLst>
          </p:cNvPr>
          <p:cNvSpPr txBox="1"/>
          <p:nvPr/>
        </p:nvSpPr>
        <p:spPr>
          <a:xfrm>
            <a:off x="646658" y="10232443"/>
            <a:ext cx="105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2000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2003</a:t>
            </a:r>
            <a:endParaRPr lang="en-US" sz="2000" b="1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1E79104-C657-4C00-840D-8579B95C9EF9}"/>
              </a:ext>
            </a:extLst>
          </p:cNvPr>
          <p:cNvSpPr txBox="1"/>
          <p:nvPr/>
        </p:nvSpPr>
        <p:spPr>
          <a:xfrm flipH="1">
            <a:off x="1374128" y="10315275"/>
            <a:ext cx="1396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Foundation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685C2D3A-CCF3-4078-BFBF-6C99867E3B84}"/>
              </a:ext>
            </a:extLst>
          </p:cNvPr>
          <p:cNvCxnSpPr>
            <a:cxnSpLocks/>
          </p:cNvCxnSpPr>
          <p:nvPr/>
        </p:nvCxnSpPr>
        <p:spPr>
          <a:xfrm>
            <a:off x="3550445" y="10661950"/>
            <a:ext cx="3026113" cy="0"/>
          </a:xfrm>
          <a:prstGeom prst="line">
            <a:avLst/>
          </a:prstGeom>
          <a:ln>
            <a:solidFill>
              <a:srgbClr val="1B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9E7F7C8D-09DA-48E0-8DFF-76D3E00397CA}"/>
              </a:ext>
            </a:extLst>
          </p:cNvPr>
          <p:cNvSpPr txBox="1"/>
          <p:nvPr/>
        </p:nvSpPr>
        <p:spPr>
          <a:xfrm>
            <a:off x="3559042" y="10210170"/>
            <a:ext cx="1043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1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</a:t>
            </a:r>
            <a:r>
              <a:rPr lang="fr-L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65B1D6E6-70C5-49F4-97AD-03D9D0CEFFF1}"/>
              </a:ext>
            </a:extLst>
          </p:cNvPr>
          <p:cNvSpPr txBox="1"/>
          <p:nvPr/>
        </p:nvSpPr>
        <p:spPr>
          <a:xfrm>
            <a:off x="4988586" y="10271725"/>
            <a:ext cx="1175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Interdisciplinary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23D3F36D-C2C6-4E14-B533-B78E4C6747D3}"/>
              </a:ext>
            </a:extLst>
          </p:cNvPr>
          <p:cNvSpPr txBox="1"/>
          <p:nvPr/>
        </p:nvSpPr>
        <p:spPr>
          <a:xfrm>
            <a:off x="3544218" y="10661950"/>
            <a:ext cx="95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Multilingual</a:t>
            </a:r>
            <a:r>
              <a:rPr lang="fr-L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AF97A630-6EF6-4BEB-A93F-4BE04E5D8602}"/>
              </a:ext>
            </a:extLst>
          </p:cNvPr>
          <p:cNvSpPr txBox="1"/>
          <p:nvPr/>
        </p:nvSpPr>
        <p:spPr>
          <a:xfrm>
            <a:off x="5009016" y="10642084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100" dirty="0" err="1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fr-LU" sz="16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1100" dirty="0" err="1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Orientated</a:t>
            </a:r>
            <a:r>
              <a:rPr lang="fr-LU" sz="16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1600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D81B3F2-3D07-447D-96EB-26482E2E644F}"/>
              </a:ext>
            </a:extLst>
          </p:cNvPr>
          <p:cNvSpPr txBox="1"/>
          <p:nvPr/>
        </p:nvSpPr>
        <p:spPr>
          <a:xfrm rot="10800000" flipV="1">
            <a:off x="3533954" y="11052391"/>
            <a:ext cx="31076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 to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Institutions,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institutions and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leading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players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2A91FFEE-7A57-42E3-A5CD-C0981B5E17C2}"/>
              </a:ext>
            </a:extLst>
          </p:cNvPr>
          <p:cNvCxnSpPr>
            <a:cxnSpLocks/>
          </p:cNvCxnSpPr>
          <p:nvPr/>
        </p:nvCxnSpPr>
        <p:spPr>
          <a:xfrm flipV="1">
            <a:off x="4872819" y="10301801"/>
            <a:ext cx="0" cy="264995"/>
          </a:xfrm>
          <a:prstGeom prst="line">
            <a:avLst/>
          </a:prstGeom>
          <a:ln>
            <a:solidFill>
              <a:srgbClr val="1B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B69DA6-547E-4500-B96F-0E47FB198C3B}"/>
              </a:ext>
            </a:extLst>
          </p:cNvPr>
          <p:cNvGrpSpPr/>
          <p:nvPr/>
        </p:nvGrpSpPr>
        <p:grpSpPr>
          <a:xfrm>
            <a:off x="266700" y="4582484"/>
            <a:ext cx="2822727" cy="1881683"/>
            <a:chOff x="266700" y="4582484"/>
            <a:chExt cx="2822727" cy="188168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96B7BFE-4955-472C-84DB-5827FB8F43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1255" y="4582484"/>
              <a:ext cx="11430" cy="1881683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F1E05C7-81DD-4604-A2F8-5306186BE244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" y="5115946"/>
              <a:ext cx="1355223" cy="0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C6B6BE2-9D8E-4E8F-99F5-D74867520FF6}"/>
                </a:ext>
              </a:extLst>
            </p:cNvPr>
            <p:cNvCxnSpPr>
              <a:cxnSpLocks/>
            </p:cNvCxnSpPr>
            <p:nvPr/>
          </p:nvCxnSpPr>
          <p:spPr>
            <a:xfrm>
              <a:off x="266700" y="5874469"/>
              <a:ext cx="1364719" cy="0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DABFDE1-C4ED-4D13-8CF8-34556676C63B}"/>
                </a:ext>
              </a:extLst>
            </p:cNvPr>
            <p:cNvCxnSpPr>
              <a:cxnSpLocks/>
            </p:cNvCxnSpPr>
            <p:nvPr/>
          </p:nvCxnSpPr>
          <p:spPr>
            <a:xfrm>
              <a:off x="1910070" y="5115946"/>
              <a:ext cx="1169861" cy="0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96B5E25D-7A08-4197-BA09-F7AF09B8D2C8}"/>
                </a:ext>
              </a:extLst>
            </p:cNvPr>
            <p:cNvCxnSpPr>
              <a:cxnSpLocks/>
            </p:cNvCxnSpPr>
            <p:nvPr/>
          </p:nvCxnSpPr>
          <p:spPr>
            <a:xfrm>
              <a:off x="1919566" y="5874469"/>
              <a:ext cx="1169861" cy="0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C1F483A-CD77-4E5B-B616-966842091E3E}"/>
              </a:ext>
            </a:extLst>
          </p:cNvPr>
          <p:cNvCxnSpPr>
            <a:cxnSpLocks/>
          </p:cNvCxnSpPr>
          <p:nvPr/>
        </p:nvCxnSpPr>
        <p:spPr>
          <a:xfrm flipH="1">
            <a:off x="3705405" y="2771044"/>
            <a:ext cx="2830275" cy="0"/>
          </a:xfrm>
          <a:prstGeom prst="line">
            <a:avLst/>
          </a:prstGeom>
          <a:ln>
            <a:solidFill>
              <a:srgbClr val="007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CB212F6-774C-4C66-8499-2C8E5B650EAD}"/>
              </a:ext>
            </a:extLst>
          </p:cNvPr>
          <p:cNvGrpSpPr/>
          <p:nvPr/>
        </p:nvGrpSpPr>
        <p:grpSpPr>
          <a:xfrm>
            <a:off x="3659000" y="4588228"/>
            <a:ext cx="2637365" cy="1881683"/>
            <a:chOff x="452062" y="4582484"/>
            <a:chExt cx="2637365" cy="1881683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BD9C131-6EAD-496F-A622-C98C97668F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1255" y="4582484"/>
              <a:ext cx="11430" cy="1881683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C841C3A-A75D-4193-907C-32D3990A37F1}"/>
                </a:ext>
              </a:extLst>
            </p:cNvPr>
            <p:cNvCxnSpPr>
              <a:cxnSpLocks/>
            </p:cNvCxnSpPr>
            <p:nvPr/>
          </p:nvCxnSpPr>
          <p:spPr>
            <a:xfrm>
              <a:off x="452062" y="5115946"/>
              <a:ext cx="1169861" cy="0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656D125-3DE6-4136-BACC-A10C01711FFF}"/>
                </a:ext>
              </a:extLst>
            </p:cNvPr>
            <p:cNvCxnSpPr>
              <a:cxnSpLocks/>
            </p:cNvCxnSpPr>
            <p:nvPr/>
          </p:nvCxnSpPr>
          <p:spPr>
            <a:xfrm>
              <a:off x="461558" y="5874469"/>
              <a:ext cx="1169861" cy="0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31F5558-6B1E-4714-8D4A-B6BFB8B51A68}"/>
                </a:ext>
              </a:extLst>
            </p:cNvPr>
            <p:cNvCxnSpPr>
              <a:cxnSpLocks/>
            </p:cNvCxnSpPr>
            <p:nvPr/>
          </p:nvCxnSpPr>
          <p:spPr>
            <a:xfrm>
              <a:off x="1910070" y="5115946"/>
              <a:ext cx="1169861" cy="0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5493B40-8CA8-4F81-BC08-32E76A1D3311}"/>
                </a:ext>
              </a:extLst>
            </p:cNvPr>
            <p:cNvCxnSpPr>
              <a:cxnSpLocks/>
            </p:cNvCxnSpPr>
            <p:nvPr/>
          </p:nvCxnSpPr>
          <p:spPr>
            <a:xfrm>
              <a:off x="1919566" y="5874469"/>
              <a:ext cx="1169861" cy="0"/>
            </a:xfrm>
            <a:prstGeom prst="line">
              <a:avLst/>
            </a:prstGeom>
            <a:ln>
              <a:solidFill>
                <a:srgbClr val="1BA8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44B6AF3-A6B3-415E-977C-FF6BC6190922}"/>
              </a:ext>
            </a:extLst>
          </p:cNvPr>
          <p:cNvCxnSpPr>
            <a:cxnSpLocks/>
          </p:cNvCxnSpPr>
          <p:nvPr/>
        </p:nvCxnSpPr>
        <p:spPr>
          <a:xfrm>
            <a:off x="268983" y="8275023"/>
            <a:ext cx="2802950" cy="0"/>
          </a:xfrm>
          <a:prstGeom prst="line">
            <a:avLst/>
          </a:prstGeom>
          <a:ln>
            <a:solidFill>
              <a:srgbClr val="007E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299BD57-B3CD-454D-B1C5-BE346299C504}"/>
              </a:ext>
            </a:extLst>
          </p:cNvPr>
          <p:cNvCxnSpPr>
            <a:cxnSpLocks/>
          </p:cNvCxnSpPr>
          <p:nvPr/>
        </p:nvCxnSpPr>
        <p:spPr>
          <a:xfrm>
            <a:off x="293429" y="10694108"/>
            <a:ext cx="2802950" cy="0"/>
          </a:xfrm>
          <a:prstGeom prst="line">
            <a:avLst/>
          </a:prstGeom>
          <a:ln>
            <a:solidFill>
              <a:srgbClr val="1B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3081B78-66F0-4A94-AA50-F911EF73292C}"/>
              </a:ext>
            </a:extLst>
          </p:cNvPr>
          <p:cNvCxnSpPr>
            <a:cxnSpLocks/>
          </p:cNvCxnSpPr>
          <p:nvPr/>
        </p:nvCxnSpPr>
        <p:spPr>
          <a:xfrm flipV="1">
            <a:off x="1024694" y="10730951"/>
            <a:ext cx="0" cy="526577"/>
          </a:xfrm>
          <a:prstGeom prst="line">
            <a:avLst/>
          </a:prstGeom>
          <a:ln>
            <a:solidFill>
              <a:srgbClr val="1B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39505CDF-1572-4C56-BC40-4BFD824375E1}"/>
              </a:ext>
            </a:extLst>
          </p:cNvPr>
          <p:cNvCxnSpPr>
            <a:cxnSpLocks/>
          </p:cNvCxnSpPr>
          <p:nvPr/>
        </p:nvCxnSpPr>
        <p:spPr>
          <a:xfrm flipV="1">
            <a:off x="2093785" y="10730951"/>
            <a:ext cx="0" cy="526577"/>
          </a:xfrm>
          <a:prstGeom prst="line">
            <a:avLst/>
          </a:prstGeom>
          <a:ln>
            <a:solidFill>
              <a:srgbClr val="1B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8F0E7F44-DABD-46BF-852C-3B76DD3662FF}"/>
              </a:ext>
            </a:extLst>
          </p:cNvPr>
          <p:cNvSpPr txBox="1"/>
          <p:nvPr/>
        </p:nvSpPr>
        <p:spPr>
          <a:xfrm>
            <a:off x="438658" y="107146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LU" sz="2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000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33D7DE0-6AA2-4E63-B3DF-D905C0753098}"/>
              </a:ext>
            </a:extLst>
          </p:cNvPr>
          <p:cNvSpPr txBox="1"/>
          <p:nvPr/>
        </p:nvSpPr>
        <p:spPr>
          <a:xfrm>
            <a:off x="1300201" y="107146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LU" sz="2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000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AC69D47-FE71-4498-AF54-F7850DFBCD56}"/>
              </a:ext>
            </a:extLst>
          </p:cNvPr>
          <p:cNvSpPr txBox="1"/>
          <p:nvPr/>
        </p:nvSpPr>
        <p:spPr>
          <a:xfrm>
            <a:off x="2459816" y="10712291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fr-LU" sz="2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000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67100D1-6966-48B5-8B6C-400CE6A78284}"/>
              </a:ext>
            </a:extLst>
          </p:cNvPr>
          <p:cNvSpPr txBox="1"/>
          <p:nvPr/>
        </p:nvSpPr>
        <p:spPr>
          <a:xfrm flipH="1">
            <a:off x="275098" y="11025639"/>
            <a:ext cx="7281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Faculties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1CAEADF-0782-46F5-8312-2F746AA8F40E}"/>
              </a:ext>
            </a:extLst>
          </p:cNvPr>
          <p:cNvSpPr txBox="1"/>
          <p:nvPr/>
        </p:nvSpPr>
        <p:spPr>
          <a:xfrm flipH="1">
            <a:off x="1024694" y="11025639"/>
            <a:ext cx="1098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Interdisciplinary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Centres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CEFC656-B6C2-4252-A787-4FF0737AB8E9}"/>
              </a:ext>
            </a:extLst>
          </p:cNvPr>
          <p:cNvSpPr txBox="1"/>
          <p:nvPr/>
        </p:nvSpPr>
        <p:spPr>
          <a:xfrm flipH="1">
            <a:off x="2259172" y="11025639"/>
            <a:ext cx="8269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Campuses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59D7947-B1DC-4627-991D-BDE124DDD350}"/>
              </a:ext>
            </a:extLst>
          </p:cNvPr>
          <p:cNvCxnSpPr>
            <a:cxnSpLocks/>
          </p:cNvCxnSpPr>
          <p:nvPr/>
        </p:nvCxnSpPr>
        <p:spPr>
          <a:xfrm>
            <a:off x="3569562" y="11025639"/>
            <a:ext cx="3021738" cy="0"/>
          </a:xfrm>
          <a:prstGeom prst="line">
            <a:avLst/>
          </a:prstGeom>
          <a:ln>
            <a:solidFill>
              <a:srgbClr val="1B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F3B6A85-F9EE-4F4B-89B5-296F9C2A64AE}"/>
              </a:ext>
            </a:extLst>
          </p:cNvPr>
          <p:cNvCxnSpPr>
            <a:cxnSpLocks/>
          </p:cNvCxnSpPr>
          <p:nvPr/>
        </p:nvCxnSpPr>
        <p:spPr>
          <a:xfrm flipV="1">
            <a:off x="4872819" y="10732914"/>
            <a:ext cx="0" cy="264995"/>
          </a:xfrm>
          <a:prstGeom prst="line">
            <a:avLst/>
          </a:prstGeom>
          <a:ln>
            <a:solidFill>
              <a:srgbClr val="1BA8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91BA68C1-3ED4-41D6-A1E4-040376CEA36F}"/>
              </a:ext>
            </a:extLst>
          </p:cNvPr>
          <p:cNvSpPr txBox="1"/>
          <p:nvPr/>
        </p:nvSpPr>
        <p:spPr>
          <a:xfrm>
            <a:off x="2321851" y="6415518"/>
            <a:ext cx="8773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-40" dirty="0">
                <a:solidFill>
                  <a:srgbClr val="61656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(French, German, English and Luxemburgish)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B0EA259F-6E5F-01E2-DE2B-CA27A5614119}"/>
              </a:ext>
            </a:extLst>
          </p:cNvPr>
          <p:cNvSpPr/>
          <p:nvPr/>
        </p:nvSpPr>
        <p:spPr>
          <a:xfrm>
            <a:off x="1213234" y="1485593"/>
            <a:ext cx="946890" cy="768982"/>
          </a:xfrm>
          <a:prstGeom prst="hexagon">
            <a:avLst/>
          </a:prstGeom>
          <a:noFill/>
          <a:ln>
            <a:solidFill>
              <a:srgbClr val="007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1BA8E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065C3E-9D4D-6FCC-2B2E-9BAD916F9C38}"/>
              </a:ext>
            </a:extLst>
          </p:cNvPr>
          <p:cNvSpPr txBox="1"/>
          <p:nvPr/>
        </p:nvSpPr>
        <p:spPr>
          <a:xfrm flipH="1">
            <a:off x="1268863" y="1617437"/>
            <a:ext cx="8031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1100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1,500</a:t>
            </a:r>
            <a:r>
              <a:rPr lang="fr-L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 staff</a:t>
            </a:r>
          </a:p>
        </p:txBody>
      </p:sp>
    </p:spTree>
    <p:extLst>
      <p:ext uri="{BB962C8B-B14F-4D97-AF65-F5344CB8AC3E}">
        <p14:creationId xmlns:p14="http://schemas.microsoft.com/office/powerpoint/2010/main" val="207243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62999B2-5134-4A6A-BEE9-D3E19C6D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1" r="24579" b="9494"/>
          <a:stretch>
            <a:fillRect/>
          </a:stretch>
        </p:blipFill>
        <p:spPr bwMode="auto">
          <a:xfrm>
            <a:off x="0" y="0"/>
            <a:ext cx="6858000" cy="1166813"/>
          </a:xfrm>
          <a:prstGeom prst="rect">
            <a:avLst/>
          </a:prstGeom>
          <a:solidFill>
            <a:srgbClr val="007EAE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5C165-FD69-4190-ACFD-65678062FEA2}"/>
              </a:ext>
            </a:extLst>
          </p:cNvPr>
          <p:cNvSpPr txBox="1"/>
          <p:nvPr/>
        </p:nvSpPr>
        <p:spPr>
          <a:xfrm>
            <a:off x="0" y="11484114"/>
            <a:ext cx="6858000" cy="707886"/>
          </a:xfrm>
          <a:prstGeom prst="rect">
            <a:avLst/>
          </a:prstGeom>
          <a:solidFill>
            <a:srgbClr val="007EAE"/>
          </a:solidFill>
          <a:ln>
            <a:solidFill>
              <a:srgbClr val="007EAE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16BD2-B340-4045-AC6A-EF23528540CE}"/>
              </a:ext>
            </a:extLst>
          </p:cNvPr>
          <p:cNvSpPr txBox="1"/>
          <p:nvPr/>
        </p:nvSpPr>
        <p:spPr>
          <a:xfrm>
            <a:off x="2189243" y="286663"/>
            <a:ext cx="4473388" cy="400110"/>
          </a:xfrm>
          <a:prstGeom prst="rect">
            <a:avLst/>
          </a:prstGeom>
          <a:solidFill>
            <a:srgbClr val="007EAE"/>
          </a:solidFill>
        </p:spPr>
        <p:txBody>
          <a:bodyPr wrap="square" rtlCol="0">
            <a:spAutoFit/>
          </a:bodyPr>
          <a:lstStyle/>
          <a:p>
            <a:pPr algn="r"/>
            <a:r>
              <a:rPr lang="fr-L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Incoming Mobility 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EEC3A-DC95-4781-AB30-9E7B54B97E7B}"/>
              </a:ext>
            </a:extLst>
          </p:cNvPr>
          <p:cNvSpPr txBox="1"/>
          <p:nvPr/>
        </p:nvSpPr>
        <p:spPr>
          <a:xfrm>
            <a:off x="275969" y="3448692"/>
            <a:ext cx="6308027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LU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Institutional</a:t>
            </a:r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Information 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F550B91-1CD2-4417-9EE3-4A25AE619B7E}"/>
              </a:ext>
            </a:extLst>
          </p:cNvPr>
          <p:cNvSpPr txBox="1"/>
          <p:nvPr/>
        </p:nvSpPr>
        <p:spPr>
          <a:xfrm>
            <a:off x="272915" y="3929104"/>
            <a:ext cx="16979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of the Institution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E30796E-888A-4BC7-B295-5631552B1018}"/>
              </a:ext>
            </a:extLst>
          </p:cNvPr>
          <p:cNvSpPr txBox="1"/>
          <p:nvPr/>
        </p:nvSpPr>
        <p:spPr>
          <a:xfrm>
            <a:off x="267820" y="4446235"/>
            <a:ext cx="19607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 identification code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9E73F2B-FB23-434A-93BF-6C86835EFBB6}"/>
              </a:ext>
            </a:extLst>
          </p:cNvPr>
          <p:cNvSpPr txBox="1"/>
          <p:nvPr/>
        </p:nvSpPr>
        <p:spPr>
          <a:xfrm>
            <a:off x="284397" y="5453492"/>
            <a:ext cx="7986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9FB4DCC-F567-47ED-8D94-FBE1B5BE3167}"/>
              </a:ext>
            </a:extLst>
          </p:cNvPr>
          <p:cNvSpPr txBox="1"/>
          <p:nvPr/>
        </p:nvSpPr>
        <p:spPr>
          <a:xfrm>
            <a:off x="282338" y="5922273"/>
            <a:ext cx="1000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Legal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239553F-5BCC-4C36-9E1C-4E4F6B93BAB6}"/>
              </a:ext>
            </a:extLst>
          </p:cNvPr>
          <p:cNvSpPr txBox="1"/>
          <p:nvPr/>
        </p:nvSpPr>
        <p:spPr>
          <a:xfrm>
            <a:off x="282338" y="6521835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Website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FE563E3-1FD8-470D-8F1A-883794348745}"/>
              </a:ext>
            </a:extLst>
          </p:cNvPr>
          <p:cNvSpPr txBox="1"/>
          <p:nvPr/>
        </p:nvSpPr>
        <p:spPr>
          <a:xfrm>
            <a:off x="267820" y="4949365"/>
            <a:ext cx="444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OID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6B2550D-7B9F-4241-9801-69664256E49B}"/>
              </a:ext>
            </a:extLst>
          </p:cNvPr>
          <p:cNvSpPr txBox="1"/>
          <p:nvPr/>
        </p:nvSpPr>
        <p:spPr>
          <a:xfrm>
            <a:off x="267820" y="4085205"/>
            <a:ext cx="167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Luxembourg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A3F3856-C9C3-464F-9E33-64BCE38857B6}"/>
              </a:ext>
            </a:extLst>
          </p:cNvPr>
          <p:cNvSpPr txBox="1"/>
          <p:nvPr/>
        </p:nvSpPr>
        <p:spPr>
          <a:xfrm>
            <a:off x="267820" y="4660323"/>
            <a:ext cx="10038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LUXLUX-VIL01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F7CB228-8E8E-429F-BFEE-870B51667ED6}"/>
              </a:ext>
            </a:extLst>
          </p:cNvPr>
          <p:cNvSpPr txBox="1"/>
          <p:nvPr/>
        </p:nvSpPr>
        <p:spPr>
          <a:xfrm>
            <a:off x="267820" y="5157466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E10208960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428C925D-0A13-48EA-99D2-16A63B6A7F77}"/>
              </a:ext>
            </a:extLst>
          </p:cNvPr>
          <p:cNvSpPr txBox="1"/>
          <p:nvPr/>
        </p:nvSpPr>
        <p:spPr>
          <a:xfrm>
            <a:off x="287166" y="5632812"/>
            <a:ext cx="1515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GB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</a:t>
            </a:r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Jens KREISEL 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3ECC0A8-80C4-4416-A16E-8CA88C98EEBD}"/>
              </a:ext>
            </a:extLst>
          </p:cNvPr>
          <p:cNvSpPr txBox="1"/>
          <p:nvPr/>
        </p:nvSpPr>
        <p:spPr>
          <a:xfrm>
            <a:off x="275034" y="6135368"/>
            <a:ext cx="2212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 avenue de l’Université, L-4365 Esch-sur-Alzette, Luxembourg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42216B51-78C0-4DB6-91AD-D222DB9085EE}"/>
              </a:ext>
            </a:extLst>
          </p:cNvPr>
          <p:cNvSpPr txBox="1"/>
          <p:nvPr/>
        </p:nvSpPr>
        <p:spPr>
          <a:xfrm>
            <a:off x="282338" y="6735065"/>
            <a:ext cx="238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u="sng" dirty="0">
                <a:solidFill>
                  <a:srgbClr val="007E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http://wwwen.uni.lu</a:t>
            </a:r>
            <a:r>
              <a:rPr lang="fr-LU" sz="1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4D8A13C-B6F8-4C79-851B-CA7E16897985}"/>
              </a:ext>
            </a:extLst>
          </p:cNvPr>
          <p:cNvSpPr txBox="1"/>
          <p:nvPr/>
        </p:nvSpPr>
        <p:spPr>
          <a:xfrm>
            <a:off x="3063370" y="3864484"/>
            <a:ext cx="1857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Faculties</a:t>
            </a:r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3180A61-5AEA-4963-AB08-CFF40D602C5E}"/>
              </a:ext>
            </a:extLst>
          </p:cNvPr>
          <p:cNvSpPr txBox="1"/>
          <p:nvPr/>
        </p:nvSpPr>
        <p:spPr>
          <a:xfrm>
            <a:off x="3092510" y="4051361"/>
            <a:ext cx="314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007E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 of Science, Technology and Medicine (FSTM)</a:t>
            </a:r>
            <a:endParaRPr lang="en-US" sz="1000" b="1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3ED61FD-CE04-485D-B08E-820DCB4604D3}"/>
              </a:ext>
            </a:extLst>
          </p:cNvPr>
          <p:cNvSpPr txBox="1"/>
          <p:nvPr/>
        </p:nvSpPr>
        <p:spPr>
          <a:xfrm>
            <a:off x="3084742" y="4460268"/>
            <a:ext cx="2763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Dean</a:t>
            </a:r>
            <a:endParaRPr lang="en-GB" sz="1000" i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1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Pascal BOUVRY</a:t>
            </a:r>
            <a:r>
              <a:rPr lang="en-GB" sz="1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52B8581-B4A9-4F39-B5C5-6B3294C9568B}"/>
              </a:ext>
            </a:extLst>
          </p:cNvPr>
          <p:cNvSpPr txBox="1"/>
          <p:nvPr/>
        </p:nvSpPr>
        <p:spPr>
          <a:xfrm>
            <a:off x="3111560" y="5416395"/>
            <a:ext cx="3140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GB" sz="1000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 of Law, Economics and Finance (FDEF) </a:t>
            </a:r>
            <a:endParaRPr lang="en-US" sz="1000" b="1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5743E36-BF4C-4409-A78A-3191A9CD22C7}"/>
              </a:ext>
            </a:extLst>
          </p:cNvPr>
          <p:cNvSpPr txBox="1"/>
          <p:nvPr/>
        </p:nvSpPr>
        <p:spPr>
          <a:xfrm>
            <a:off x="3111560" y="5694499"/>
            <a:ext cx="2872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GB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Dean</a:t>
            </a:r>
          </a:p>
          <a:p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Katalin LIGETI 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AB0F0B7B-59B0-46BF-BBEF-740370BBE462}"/>
              </a:ext>
            </a:extLst>
          </p:cNvPr>
          <p:cNvSpPr txBox="1"/>
          <p:nvPr/>
        </p:nvSpPr>
        <p:spPr>
          <a:xfrm>
            <a:off x="3148242" y="6497017"/>
            <a:ext cx="314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GB" sz="1000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 of Humanities, Education and </a:t>
            </a:r>
            <a:br>
              <a:rPr lang="en-GB" sz="1000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1000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Sciences (FHSE</a:t>
            </a:r>
            <a:r>
              <a:rPr lang="en-GB" sz="1000" b="1" dirty="0">
                <a:solidFill>
                  <a:srgbClr val="1BA8E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sz="1000" b="1" dirty="0">
              <a:solidFill>
                <a:srgbClr val="1BA8E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A338E84-A723-4544-BF04-77D08BB27337}"/>
              </a:ext>
            </a:extLst>
          </p:cNvPr>
          <p:cNvSpPr txBox="1"/>
          <p:nvPr/>
        </p:nvSpPr>
        <p:spPr>
          <a:xfrm>
            <a:off x="3148242" y="6897127"/>
            <a:ext cx="2636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en-GB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Dean</a:t>
            </a:r>
          </a:p>
          <a:p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</a:t>
            </a:r>
            <a:r>
              <a:rPr lang="en-GB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</a:t>
            </a:r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Robert </a:t>
            </a:r>
            <a:r>
              <a:rPr lang="en-GB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Hamsen</a:t>
            </a:r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73B98E78-2665-4592-8452-E89E6026C9B0}"/>
              </a:ext>
            </a:extLst>
          </p:cNvPr>
          <p:cNvSpPr txBox="1"/>
          <p:nvPr/>
        </p:nvSpPr>
        <p:spPr>
          <a:xfrm>
            <a:off x="213619" y="1020684"/>
            <a:ext cx="63968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Incoming mobility students may join the University of Luxembourg within one of the following exchange </a:t>
            </a:r>
            <a:r>
              <a:rPr lang="en-US" sz="11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programmes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Clr>
                <a:srgbClr val="007EAE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Erasmus+ -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EU universities only</a:t>
            </a:r>
          </a:p>
          <a:p>
            <a:pPr marL="171450" indent="-171450">
              <a:buClr>
                <a:srgbClr val="007EAE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Erasmus+ International Credit Mobility (ICM) 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Erasmus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between EU and non-EU universities</a:t>
            </a:r>
          </a:p>
          <a:p>
            <a:pPr marL="171450" indent="-171450">
              <a:buClr>
                <a:srgbClr val="007EAE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Inter-University agreements 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direct exchange agreements with EU universities</a:t>
            </a:r>
          </a:p>
          <a:p>
            <a:pPr marL="171450" indent="-171450">
              <a:buClr>
                <a:srgbClr val="007EAE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Fulbright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special exchange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US students (more information on 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fulbright.be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71450" indent="-171450">
              <a:buClr>
                <a:srgbClr val="007EAE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mover -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Free Mover applications are accepted only if a cooperation agreement(s) exists between your University and the University of Luxembourg but such agreement(s) does not include your study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71450" indent="-171450">
              <a:buClr>
                <a:srgbClr val="007EAE"/>
              </a:buClr>
              <a:buSzPct val="120000"/>
              <a:buFont typeface="Arial" panose="020B0604020202020204" pitchFamily="34" charset="0"/>
              <a:buChar char="•"/>
              <a:tabLst>
                <a:tab pos="5600700" algn="l"/>
              </a:tabLst>
            </a:pP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Double degree -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degree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programmes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our partner universities</a:t>
            </a:r>
          </a:p>
          <a:p>
            <a:pPr marL="171450" indent="-171450">
              <a:buClr>
                <a:srgbClr val="007EAE"/>
              </a:buClr>
              <a:buSzPct val="120000"/>
              <a:buFont typeface="Arial" panose="020B0604020202020204" pitchFamily="34" charset="0"/>
              <a:buChar char="•"/>
              <a:tabLst>
                <a:tab pos="5600700" algn="l"/>
              </a:tabLst>
            </a:pP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Exchange 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exchange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non-EU partner Universities</a:t>
            </a:r>
          </a:p>
          <a:p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4B2BAB-B744-448F-8E7E-C23DA771675F}"/>
              </a:ext>
            </a:extLst>
          </p:cNvPr>
          <p:cNvSpPr txBox="1"/>
          <p:nvPr/>
        </p:nvSpPr>
        <p:spPr>
          <a:xfrm>
            <a:off x="3086100" y="4814160"/>
            <a:ext cx="28835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Faculty Mobility Officer / OLA responsible </a:t>
            </a:r>
          </a:p>
          <a:p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Elizabeth ADU TWUMWAA</a:t>
            </a:r>
            <a:r>
              <a:rPr lang="en-GB" sz="1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0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fstm.studentmobility@uni.lu</a:t>
            </a:r>
            <a:r>
              <a:rPr lang="en-GB" sz="1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C8E638-581F-460D-BC87-3412B11A05DD}"/>
              </a:ext>
            </a:extLst>
          </p:cNvPr>
          <p:cNvSpPr txBox="1"/>
          <p:nvPr/>
        </p:nvSpPr>
        <p:spPr>
          <a:xfrm>
            <a:off x="3125618" y="6083816"/>
            <a:ext cx="32906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Faculty Mobility Officer / OLA responsible </a:t>
            </a:r>
          </a:p>
          <a:p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Stephanie ANDERSON </a:t>
            </a:r>
            <a:r>
              <a:rPr lang="en-GB" sz="1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10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stephanie.anderson@uni.lu</a:t>
            </a:r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FFB2F7-E74D-4A96-8219-13E6A1831AE9}"/>
              </a:ext>
            </a:extLst>
          </p:cNvPr>
          <p:cNvSpPr txBox="1"/>
          <p:nvPr/>
        </p:nvSpPr>
        <p:spPr>
          <a:xfrm>
            <a:off x="3148242" y="7294780"/>
            <a:ext cx="32906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Faculty Mobility Officer / OLA responsible </a:t>
            </a:r>
          </a:p>
          <a:p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Nathalie CHARPENTIER (</a:t>
            </a:r>
            <a:r>
              <a:rPr lang="en-GB" sz="10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nathalie.charpentier@uni.lu</a:t>
            </a:r>
            <a:r>
              <a:rPr lang="en-GB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Picture 31" descr="A picture containing tree, grass, outdoor, building&#10;&#10;Description automatically generated">
            <a:extLst>
              <a:ext uri="{FF2B5EF4-FFF2-40B4-BE49-F238E27FC236}">
                <a16:creationId xmlns:a16="http://schemas.microsoft.com/office/drawing/2014/main" id="{3ED6C710-E2B9-492D-963C-1EC625543C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7248" r="2227" b="4204"/>
          <a:stretch/>
        </p:blipFill>
        <p:spPr>
          <a:xfrm>
            <a:off x="250394" y="7912544"/>
            <a:ext cx="6329714" cy="33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69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62999B2-5134-4A6A-BEE9-D3E19C6D5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1" r="24579" b="9494"/>
          <a:stretch>
            <a:fillRect/>
          </a:stretch>
        </p:blipFill>
        <p:spPr bwMode="auto">
          <a:xfrm>
            <a:off x="0" y="1697"/>
            <a:ext cx="6858000" cy="1166813"/>
          </a:xfrm>
          <a:prstGeom prst="rect">
            <a:avLst/>
          </a:prstGeom>
          <a:solidFill>
            <a:srgbClr val="007EAE"/>
          </a:solidFill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5C165-FD69-4190-ACFD-65678062FEA2}"/>
              </a:ext>
            </a:extLst>
          </p:cNvPr>
          <p:cNvSpPr txBox="1"/>
          <p:nvPr/>
        </p:nvSpPr>
        <p:spPr>
          <a:xfrm>
            <a:off x="0" y="11484114"/>
            <a:ext cx="6858000" cy="707886"/>
          </a:xfrm>
          <a:prstGeom prst="rect">
            <a:avLst/>
          </a:prstGeom>
          <a:solidFill>
            <a:srgbClr val="007EAE"/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16BD2-B340-4045-AC6A-EF23528540CE}"/>
              </a:ext>
            </a:extLst>
          </p:cNvPr>
          <p:cNvSpPr txBox="1"/>
          <p:nvPr/>
        </p:nvSpPr>
        <p:spPr>
          <a:xfrm>
            <a:off x="2189243" y="286663"/>
            <a:ext cx="4473388" cy="400110"/>
          </a:xfrm>
          <a:prstGeom prst="rect">
            <a:avLst/>
          </a:prstGeom>
          <a:solidFill>
            <a:srgbClr val="007EAE"/>
          </a:solidFill>
        </p:spPr>
        <p:txBody>
          <a:bodyPr wrap="square" rtlCol="0">
            <a:spAutoFit/>
          </a:bodyPr>
          <a:lstStyle/>
          <a:p>
            <a:pPr algn="r"/>
            <a:r>
              <a:rPr lang="fr-L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Incoming Mobility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EEC3A-DC95-4781-AB30-9E7B54B97E7B}"/>
              </a:ext>
            </a:extLst>
          </p:cNvPr>
          <p:cNvSpPr txBox="1"/>
          <p:nvPr/>
        </p:nvSpPr>
        <p:spPr>
          <a:xfrm>
            <a:off x="3428745" y="3606577"/>
            <a:ext cx="3161504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to know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442A40E-1745-4579-9C0E-153691BC8B8F}"/>
              </a:ext>
            </a:extLst>
          </p:cNvPr>
          <p:cNvSpPr txBox="1"/>
          <p:nvPr/>
        </p:nvSpPr>
        <p:spPr>
          <a:xfrm>
            <a:off x="3381681" y="4013928"/>
            <a:ext cx="2849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Requirements</a:t>
            </a:r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main </a:t>
            </a:r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</a:t>
            </a:r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EE1D28D-BDA7-43B3-9467-F1AEAFD9C97A}"/>
              </a:ext>
            </a:extLst>
          </p:cNvPr>
          <p:cNvSpPr txBox="1"/>
          <p:nvPr/>
        </p:nvSpPr>
        <p:spPr>
          <a:xfrm>
            <a:off x="3372591" y="4400205"/>
            <a:ext cx="2810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Equivalent to B2 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level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(minimum)</a:t>
            </a:r>
            <a:r>
              <a:rPr lang="fr-LU" sz="1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062CA51-C49F-4116-8C6A-3C48E13971AB}"/>
              </a:ext>
            </a:extLst>
          </p:cNvPr>
          <p:cNvSpPr txBox="1"/>
          <p:nvPr/>
        </p:nvSpPr>
        <p:spPr>
          <a:xfrm>
            <a:off x="3378960" y="5361555"/>
            <a:ext cx="2849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Accomodation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396827A-07C1-4561-A3BD-237118C1A26F}"/>
              </a:ext>
            </a:extLst>
          </p:cNvPr>
          <p:cNvSpPr txBox="1"/>
          <p:nvPr/>
        </p:nvSpPr>
        <p:spPr>
          <a:xfrm>
            <a:off x="3372591" y="4657003"/>
            <a:ext cx="2810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centre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11BB3AB4-7BA2-48F2-9917-4855225D6736}"/>
              </a:ext>
            </a:extLst>
          </p:cNvPr>
          <p:cNvSpPr txBox="1"/>
          <p:nvPr/>
        </p:nvSpPr>
        <p:spPr>
          <a:xfrm>
            <a:off x="3346349" y="4929566"/>
            <a:ext cx="2810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sz="10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https://www.uni.lu/en/about/organisation/administration/language-centre</a:t>
            </a:r>
            <a:r>
              <a:rPr lang="en-US" sz="10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DB2C395F-CA39-4E70-8F08-16F29B66788F}"/>
              </a:ext>
            </a:extLst>
          </p:cNvPr>
          <p:cNvSpPr txBox="1"/>
          <p:nvPr/>
        </p:nvSpPr>
        <p:spPr>
          <a:xfrm>
            <a:off x="3359491" y="5598164"/>
            <a:ext cx="2849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fr-LU" sz="1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https://wwwen.uni.lu/students/accommodation/general_information  </a:t>
            </a:r>
            <a:endParaRPr lang="en-US" sz="1000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D6CD2BA-FC07-4486-884E-B75CB01DC1B8}"/>
              </a:ext>
            </a:extLst>
          </p:cNvPr>
          <p:cNvSpPr txBox="1"/>
          <p:nvPr/>
        </p:nvSpPr>
        <p:spPr>
          <a:xfrm>
            <a:off x="3346349" y="6041548"/>
            <a:ext cx="2810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Mental </a:t>
            </a:r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</a:t>
            </a:r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Wellbeing</a:t>
            </a:r>
            <a:endParaRPr lang="fr-LU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0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https://www.uni.lu/life-en/mental-health-wellbeing/</a:t>
            </a:r>
            <a:endParaRPr lang="en-US" sz="1000" u="sng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6ACD1B1-3B1E-40A5-98CD-0801B1876EEB}"/>
              </a:ext>
            </a:extLst>
          </p:cNvPr>
          <p:cNvSpPr txBox="1"/>
          <p:nvPr/>
        </p:nvSpPr>
        <p:spPr>
          <a:xfrm>
            <a:off x="3359491" y="7198999"/>
            <a:ext cx="2810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transport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BA1D57F0-3D7B-413B-AA48-854D9BC45944}"/>
              </a:ext>
            </a:extLst>
          </p:cNvPr>
          <p:cNvSpPr txBox="1"/>
          <p:nvPr/>
        </p:nvSpPr>
        <p:spPr>
          <a:xfrm>
            <a:off x="3372591" y="7363186"/>
            <a:ext cx="2850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 transport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within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Grand-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Duchy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Luxembourg </a:t>
            </a:r>
            <a:r>
              <a:rPr lang="fr-LU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free of charge </a:t>
            </a:r>
          </a:p>
          <a:p>
            <a:r>
              <a:rPr lang="en-US" sz="1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https://www.mobiliteit.lu/en/</a:t>
            </a:r>
            <a:endParaRPr lang="en-US" sz="1000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CB3842EF-BE2A-4182-B598-6B47F7099291}"/>
              </a:ext>
            </a:extLst>
          </p:cNvPr>
          <p:cNvSpPr txBox="1"/>
          <p:nvPr/>
        </p:nvSpPr>
        <p:spPr>
          <a:xfrm>
            <a:off x="3401150" y="7988632"/>
            <a:ext cx="28498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7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fr-LU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course programme </a:t>
            </a:r>
            <a:r>
              <a:rPr lang="fr-LU" sz="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LU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LU" sz="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often</a:t>
            </a:r>
            <a:r>
              <a:rPr lang="fr-LU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bi- or </a:t>
            </a:r>
            <a:r>
              <a:rPr lang="fr-LU" sz="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trilingual</a:t>
            </a:r>
            <a:endParaRPr lang="fr-LU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E6908EC-747F-4D11-8B57-D273060BDA53}"/>
              </a:ext>
            </a:extLst>
          </p:cNvPr>
          <p:cNvSpPr txBox="1"/>
          <p:nvPr/>
        </p:nvSpPr>
        <p:spPr>
          <a:xfrm>
            <a:off x="265649" y="8175140"/>
            <a:ext cx="6324600" cy="338554"/>
          </a:xfrm>
          <a:prstGeom prst="rect">
            <a:avLst/>
          </a:prstGeom>
          <a:solidFill>
            <a:srgbClr val="007EAE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fr-LU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Useful</a:t>
            </a:r>
            <a:r>
              <a:rPr lang="fr-LU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contacts 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BAB5B30-1576-4CF3-A315-8344FD7D4C7B}"/>
              </a:ext>
            </a:extLst>
          </p:cNvPr>
          <p:cNvSpPr txBox="1"/>
          <p:nvPr/>
        </p:nvSpPr>
        <p:spPr>
          <a:xfrm>
            <a:off x="220104" y="8606594"/>
            <a:ext cx="2135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Relations Office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D595F2D-7FB8-456D-AC2E-2A8368D89D7E}"/>
              </a:ext>
            </a:extLst>
          </p:cNvPr>
          <p:cNvSpPr txBox="1"/>
          <p:nvPr/>
        </p:nvSpPr>
        <p:spPr>
          <a:xfrm>
            <a:off x="220104" y="8801218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u="sng" dirty="0">
                <a:solidFill>
                  <a:srgbClr val="007E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bri@uni.lu</a:t>
            </a:r>
            <a:endParaRPr lang="en-US" sz="1000" b="1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A0E9F61-994F-41D6-8067-18CA83970576}"/>
              </a:ext>
            </a:extLst>
          </p:cNvPr>
          <p:cNvSpPr txBox="1"/>
          <p:nvPr/>
        </p:nvSpPr>
        <p:spPr>
          <a:xfrm>
            <a:off x="224212" y="9074360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Incoming Mobility Office</a:t>
            </a:r>
          </a:p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67A6559-5EF2-4369-9F3C-B95FCE93E30C}"/>
              </a:ext>
            </a:extLst>
          </p:cNvPr>
          <p:cNvSpPr txBox="1"/>
          <p:nvPr/>
        </p:nvSpPr>
        <p:spPr>
          <a:xfrm>
            <a:off x="233831" y="9236307"/>
            <a:ext cx="22060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Natalie KIRF, Ms Sophie RUFFO 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0465516-0D5F-4756-8C08-721E0EAC788E}"/>
              </a:ext>
            </a:extLst>
          </p:cNvPr>
          <p:cNvSpPr txBox="1"/>
          <p:nvPr/>
        </p:nvSpPr>
        <p:spPr>
          <a:xfrm>
            <a:off x="207408" y="9505615"/>
            <a:ext cx="2307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(+352) 46 66 44 – (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5915</a:t>
            </a:r>
            <a:r>
              <a:rPr lang="fr-LU" sz="1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or (6490)</a:t>
            </a:r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4CA1B77-EB16-442F-9CF1-FEA36D3C6B1E}"/>
              </a:ext>
            </a:extLst>
          </p:cNvPr>
          <p:cNvSpPr txBox="1"/>
          <p:nvPr/>
        </p:nvSpPr>
        <p:spPr>
          <a:xfrm>
            <a:off x="233831" y="9751836"/>
            <a:ext cx="1306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pPr marL="0" marR="0" algn="just">
              <a:spcBef>
                <a:spcPts val="720"/>
              </a:spcBef>
              <a:spcAft>
                <a:spcPts val="600"/>
              </a:spcAft>
            </a:pPr>
            <a:r>
              <a:rPr lang="fr-LU" sz="1000" u="sng" dirty="0">
                <a:solidFill>
                  <a:srgbClr val="007E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bri.incoming@uni.lu</a:t>
            </a:r>
            <a:endParaRPr lang="en-US" sz="1000" dirty="0">
              <a:solidFill>
                <a:srgbClr val="007E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BAA8A85-0919-4CA9-9D58-E8952ADD5BA8}"/>
              </a:ext>
            </a:extLst>
          </p:cNvPr>
          <p:cNvGrpSpPr/>
          <p:nvPr/>
        </p:nvGrpSpPr>
        <p:grpSpPr>
          <a:xfrm>
            <a:off x="3429000" y="10307287"/>
            <a:ext cx="2255746" cy="809578"/>
            <a:chOff x="3429000" y="10307287"/>
            <a:chExt cx="2255746" cy="809578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C565D3F-38A9-4BB8-A84A-5C7AB2BF99C2}"/>
                </a:ext>
              </a:extLst>
            </p:cNvPr>
            <p:cNvSpPr txBox="1"/>
            <p:nvPr/>
          </p:nvSpPr>
          <p:spPr>
            <a:xfrm>
              <a:off x="3429000" y="10307287"/>
              <a:ext cx="2255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Inclusion &amp; </a:t>
              </a:r>
              <a:r>
                <a:rPr lang="fr-LU" sz="1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specific</a:t>
              </a:r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LU" sz="1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needs</a:t>
              </a:r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office</a:t>
              </a:r>
            </a:p>
            <a:p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05636B5-5ECF-495C-8600-6BE2C7433EF9}"/>
                </a:ext>
              </a:extLst>
            </p:cNvPr>
            <p:cNvSpPr txBox="1"/>
            <p:nvPr/>
          </p:nvSpPr>
          <p:spPr>
            <a:xfrm>
              <a:off x="3429000" y="10483603"/>
              <a:ext cx="1866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Mrs Joanna WEST</a:t>
              </a:r>
            </a:p>
            <a:p>
              <a:r>
                <a:rPr lang="en-US" sz="1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(+352) 46 66 44 </a:t>
              </a:r>
              <a:r>
                <a:rPr lang="fr-LU" sz="1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</a:t>
              </a:r>
              <a:r>
                <a:rPr lang="en-US" sz="1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6783</a:t>
              </a:r>
              <a:endPara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28C5CF9-DEBC-413F-93B4-49942DC48173}"/>
                </a:ext>
              </a:extLst>
            </p:cNvPr>
            <p:cNvSpPr txBox="1"/>
            <p:nvPr/>
          </p:nvSpPr>
          <p:spPr>
            <a:xfrm>
              <a:off x="3429000" y="10870644"/>
              <a:ext cx="17029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u="sng" dirty="0">
                  <a:solidFill>
                    <a:srgbClr val="007EAE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inclusion@uni.lu</a:t>
              </a:r>
              <a:endParaRPr lang="en-GB" sz="1000" dirty="0">
                <a:solidFill>
                  <a:srgbClr val="007E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B788BF4-55E2-4BC8-96A5-0627924588D1}"/>
              </a:ext>
            </a:extLst>
          </p:cNvPr>
          <p:cNvGrpSpPr/>
          <p:nvPr/>
        </p:nvGrpSpPr>
        <p:grpSpPr>
          <a:xfrm>
            <a:off x="166010" y="3606577"/>
            <a:ext cx="3193620" cy="4229641"/>
            <a:chOff x="3352950" y="7210343"/>
            <a:chExt cx="3193620" cy="4229641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C7CE1EF-11BD-4058-9F9E-E1E2CC7F1A06}"/>
                </a:ext>
              </a:extLst>
            </p:cNvPr>
            <p:cNvSpPr txBox="1"/>
            <p:nvPr/>
          </p:nvSpPr>
          <p:spPr>
            <a:xfrm>
              <a:off x="3437334" y="7210343"/>
              <a:ext cx="2835706" cy="338554"/>
            </a:xfrm>
            <a:prstGeom prst="rect">
              <a:avLst/>
            </a:prstGeom>
            <a:solidFill>
              <a:srgbClr val="007EAE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pPr algn="ctr"/>
              <a:r>
                <a:rPr lang="fr-LU" sz="16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Procedures</a:t>
              </a:r>
              <a:r>
                <a:rPr lang="fr-LU" sz="1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&amp; Deadlines </a:t>
              </a:r>
              <a:endPara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EB2350-A016-4B47-8C06-477F121266B9}"/>
                </a:ext>
              </a:extLst>
            </p:cNvPr>
            <p:cNvSpPr txBox="1"/>
            <p:nvPr/>
          </p:nvSpPr>
          <p:spPr>
            <a:xfrm>
              <a:off x="3375936" y="9712753"/>
              <a:ext cx="2810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Application Deadline 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EU and non-EU </a:t>
              </a:r>
              <a:r>
                <a:rPr lang="fr-LU" sz="1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students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3438871-5222-434B-A731-9ABBCCA027B1}"/>
                </a:ext>
              </a:extLst>
            </p:cNvPr>
            <p:cNvSpPr txBox="1"/>
            <p:nvPr/>
          </p:nvSpPr>
          <p:spPr>
            <a:xfrm>
              <a:off x="3375936" y="8520038"/>
              <a:ext cx="2810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Nomination Deadline 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EU and non-EU </a:t>
              </a:r>
              <a:r>
                <a:rPr lang="fr-LU" sz="1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students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LU" sz="10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BCC9A63-24E2-4BC3-B134-70734C611AAA}"/>
                </a:ext>
              </a:extLst>
            </p:cNvPr>
            <p:cNvSpPr txBox="1"/>
            <p:nvPr/>
          </p:nvSpPr>
          <p:spPr>
            <a:xfrm>
              <a:off x="3352950" y="8920887"/>
              <a:ext cx="28109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Winter </a:t>
              </a:r>
              <a:r>
                <a:rPr lang="fr-LU" sz="1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Semester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April 15</a:t>
              </a:r>
              <a:r>
                <a:rPr lang="fr-LU" sz="10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</a:t>
              </a:r>
              <a:endPara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Summer </a:t>
              </a:r>
              <a:r>
                <a:rPr lang="fr-LU" sz="1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Semester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fr-LU" sz="1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October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15</a:t>
              </a:r>
              <a:r>
                <a:rPr lang="fr-LU" sz="10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BD38A16-8EB2-48A2-8604-403AA49434FC}"/>
                </a:ext>
              </a:extLst>
            </p:cNvPr>
            <p:cNvSpPr txBox="1"/>
            <p:nvPr/>
          </p:nvSpPr>
          <p:spPr>
            <a:xfrm>
              <a:off x="3375936" y="7618023"/>
              <a:ext cx="28109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General </a:t>
              </a:r>
              <a:r>
                <a:rPr lang="fr-LU" sz="1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procedure</a:t>
              </a:r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79F5D8D-0D9B-4603-BC34-2E8A1ADA234F}"/>
                </a:ext>
              </a:extLst>
            </p:cNvPr>
            <p:cNvSpPr txBox="1"/>
            <p:nvPr/>
          </p:nvSpPr>
          <p:spPr>
            <a:xfrm>
              <a:off x="3394348" y="7924660"/>
              <a:ext cx="2810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pPr marL="0" marR="0">
                <a:spcBef>
                  <a:spcPts val="720"/>
                </a:spcBef>
                <a:spcAft>
                  <a:spcPts val="600"/>
                </a:spcAft>
              </a:pPr>
              <a:r>
                <a:rPr lang="en-GB" sz="1000" u="sng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https://www.uni.lu/en/mobility/incoming-exchange-students/</a:t>
              </a:r>
              <a:endParaRPr lang="en-US" sz="10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EBDE5CD-9921-4361-9980-C405575D04CB}"/>
                </a:ext>
              </a:extLst>
            </p:cNvPr>
            <p:cNvSpPr txBox="1"/>
            <p:nvPr/>
          </p:nvSpPr>
          <p:spPr>
            <a:xfrm>
              <a:off x="3375936" y="10189807"/>
              <a:ext cx="28109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Winter </a:t>
              </a:r>
              <a:r>
                <a:rPr lang="fr-LU" sz="1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Semester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May 15</a:t>
              </a:r>
              <a:r>
                <a:rPr lang="fr-LU" sz="10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</a:t>
              </a:r>
              <a:endPara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endPara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Summer </a:t>
              </a:r>
              <a:r>
                <a:rPr lang="fr-LU" sz="1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Semester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fr-LU" sz="1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November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  <a:r>
                <a:rPr lang="fr-LU" sz="10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</a:t>
              </a:r>
              <a:r>
                <a:rPr lang="fr-L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B1E82AB-3D1F-441D-91F0-890992616E9E}"/>
                </a:ext>
              </a:extLst>
            </p:cNvPr>
            <p:cNvSpPr txBox="1"/>
            <p:nvPr/>
          </p:nvSpPr>
          <p:spPr>
            <a:xfrm>
              <a:off x="3375936" y="11024486"/>
              <a:ext cx="317063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7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Nominations can </a:t>
              </a:r>
              <a:r>
                <a:rPr lang="fr-LU" sz="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only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LU" sz="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LU" sz="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done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the home </a:t>
              </a:r>
              <a:r>
                <a:rPr lang="fr-LU" sz="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university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</a:p>
            <a:p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nominations </a:t>
              </a:r>
              <a:r>
                <a:rPr lang="fr-LU" sz="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done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by </a:t>
              </a:r>
              <a:r>
                <a:rPr lang="fr-LU" sz="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students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LU" sz="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will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not </a:t>
              </a:r>
              <a:r>
                <a:rPr lang="fr-LU" sz="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fr-LU" sz="7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accepted</a:t>
              </a:r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r>
                <a:rPr lang="fr-LU" sz="7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Link to nomination: </a:t>
              </a:r>
              <a:r>
                <a:rPr lang="fr-LU" sz="700" u="sng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https://tinyurl.com/af4h6hev</a:t>
              </a:r>
              <a:endParaRPr lang="fr-LU" sz="7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96" name="Picture 95" descr="A picture containing sky, ground, outdoor&#10;&#10;Description automatically generated">
            <a:extLst>
              <a:ext uri="{FF2B5EF4-FFF2-40B4-BE49-F238E27FC236}">
                <a16:creationId xmlns:a16="http://schemas.microsoft.com/office/drawing/2014/main" id="{4A936E3C-6086-4231-98A1-26B000543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39412"/>
          <a:stretch/>
        </p:blipFill>
        <p:spPr>
          <a:xfrm>
            <a:off x="265649" y="1100040"/>
            <a:ext cx="6324600" cy="21064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B83E0BD-A9A8-471E-83F1-EE229F508E4C}"/>
              </a:ext>
            </a:extLst>
          </p:cNvPr>
          <p:cNvGrpSpPr/>
          <p:nvPr/>
        </p:nvGrpSpPr>
        <p:grpSpPr>
          <a:xfrm>
            <a:off x="224303" y="10124044"/>
            <a:ext cx="1749197" cy="497339"/>
            <a:chOff x="3408261" y="8639891"/>
            <a:chExt cx="1749197" cy="49733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BD87B1F-4BBA-4444-A1CD-0AFA87A440D0}"/>
                </a:ext>
              </a:extLst>
            </p:cNvPr>
            <p:cNvSpPr txBox="1"/>
            <p:nvPr/>
          </p:nvSpPr>
          <p:spPr>
            <a:xfrm>
              <a:off x="3408261" y="8639891"/>
              <a:ext cx="17491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Outgoing Mobility Office</a:t>
              </a:r>
              <a:endPara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00A6C69-6EB5-4F11-85EB-365E90BFEA72}"/>
                </a:ext>
              </a:extLst>
            </p:cNvPr>
            <p:cNvSpPr txBox="1"/>
            <p:nvPr/>
          </p:nvSpPr>
          <p:spPr>
            <a:xfrm>
              <a:off x="3408261" y="8891009"/>
              <a:ext cx="129394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1000" u="sng" dirty="0">
                  <a:solidFill>
                    <a:srgbClr val="007E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bri.outgoing@uni.lu</a:t>
              </a:r>
              <a:endParaRPr lang="en-US" sz="1000" b="1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71B5511-76DE-45A8-AFF1-D8B7664C19E1}"/>
              </a:ext>
            </a:extLst>
          </p:cNvPr>
          <p:cNvSpPr txBox="1"/>
          <p:nvPr/>
        </p:nvSpPr>
        <p:spPr>
          <a:xfrm>
            <a:off x="3388995" y="8774267"/>
            <a:ext cx="14927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endParaRPr lang="fr-LU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</a:t>
            </a:r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within</a:t>
            </a:r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Europe</a:t>
            </a:r>
          </a:p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Karin LANGUMIER </a:t>
            </a:r>
          </a:p>
          <a:p>
            <a:r>
              <a:rPr lang="fr-LU" sz="1000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karin.langumier@uni.lu</a:t>
            </a:r>
            <a:endParaRPr lang="fr-LU" sz="1000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fr-LU" sz="1000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E50877-82B8-4116-AEE6-807E71AC659F}"/>
              </a:ext>
            </a:extLst>
          </p:cNvPr>
          <p:cNvSpPr txBox="1"/>
          <p:nvPr/>
        </p:nvSpPr>
        <p:spPr>
          <a:xfrm>
            <a:off x="3384670" y="8620053"/>
            <a:ext cx="18053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Staff &amp; </a:t>
            </a:r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Teaching</a:t>
            </a:r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Mobility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A5375-ECDA-4B9F-9D9A-AD834681F54D}"/>
              </a:ext>
            </a:extLst>
          </p:cNvPr>
          <p:cNvSpPr txBox="1"/>
          <p:nvPr/>
        </p:nvSpPr>
        <p:spPr>
          <a:xfrm>
            <a:off x="3401150" y="9534995"/>
            <a:ext cx="1592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</a:t>
            </a:r>
            <a:r>
              <a:rPr lang="fr-LU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outside</a:t>
            </a:r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Europe</a:t>
            </a:r>
          </a:p>
          <a:p>
            <a:r>
              <a:rPr lang="fr-L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Alison VERMEULEN</a:t>
            </a:r>
          </a:p>
          <a:p>
            <a:r>
              <a:rPr lang="fr-LU" sz="10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alison.vermeulen@uni.lu</a:t>
            </a:r>
            <a:endParaRPr lang="fr-LU" sz="1000" u="sng" dirty="0">
              <a:solidFill>
                <a:srgbClr val="007EA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E0F086-C0F1-4BC1-AD71-743252ED5179}"/>
              </a:ext>
            </a:extLst>
          </p:cNvPr>
          <p:cNvGrpSpPr/>
          <p:nvPr/>
        </p:nvGrpSpPr>
        <p:grpSpPr>
          <a:xfrm>
            <a:off x="220104" y="10692897"/>
            <a:ext cx="1963624" cy="666470"/>
            <a:chOff x="244116" y="10685506"/>
            <a:chExt cx="1963624" cy="66647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01D4E82-D450-4193-B22E-81CBE8E2B888}"/>
                </a:ext>
              </a:extLst>
            </p:cNvPr>
            <p:cNvSpPr txBox="1"/>
            <p:nvPr/>
          </p:nvSpPr>
          <p:spPr>
            <a:xfrm>
              <a:off x="253359" y="10685506"/>
              <a:ext cx="1954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fr-LU" sz="1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Agreements &amp; Partnerships</a:t>
              </a:r>
              <a:endPara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CF3C2D-B373-4873-9EF3-2AD756A7EB90}"/>
                </a:ext>
              </a:extLst>
            </p:cNvPr>
            <p:cNvSpPr txBox="1"/>
            <p:nvPr/>
          </p:nvSpPr>
          <p:spPr>
            <a:xfrm>
              <a:off x="244116" y="11105755"/>
              <a:ext cx="14991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 u="sng">
                  <a:solidFill>
                    <a:srgbClr val="1BA8E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n-US" dirty="0">
                  <a:solidFill>
                    <a:srgbClr val="007EAE"/>
                  </a:solidFill>
                </a:rPr>
                <a:t>bri.partnerships@uni.lu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196E1FF-3FAA-408F-956B-C3DCC2EA3B6F}"/>
                </a:ext>
              </a:extLst>
            </p:cNvPr>
            <p:cNvSpPr txBox="1"/>
            <p:nvPr/>
          </p:nvSpPr>
          <p:spPr>
            <a:xfrm>
              <a:off x="248527" y="10864739"/>
              <a:ext cx="179568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 u="sng">
                  <a:solidFill>
                    <a:srgbClr val="1BA8E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fr-LU" dirty="0">
                  <a:solidFill>
                    <a:srgbClr val="007EAE"/>
                  </a:solidFill>
                </a:rPr>
                <a:t>erasmus.agreements@uni.lu</a:t>
              </a:r>
              <a:endParaRPr lang="en-US" dirty="0">
                <a:solidFill>
                  <a:srgbClr val="007EAE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874C409-222B-4FF4-AA64-FFB3D4EEFE50}"/>
              </a:ext>
            </a:extLst>
          </p:cNvPr>
          <p:cNvSpPr txBox="1"/>
          <p:nvPr/>
        </p:nvSpPr>
        <p:spPr>
          <a:xfrm>
            <a:off x="1748099" y="11626612"/>
            <a:ext cx="31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b="1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 </a:t>
            </a:r>
            <a:r>
              <a:rPr lang="fr-LU" b="1" dirty="0" err="1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</a:t>
            </a:r>
            <a:r>
              <a:rPr lang="fr-LU" b="1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LU" b="1" dirty="0" err="1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</a:t>
            </a:r>
            <a:r>
              <a:rPr lang="fr-LU" b="1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LU" b="1" dirty="0" err="1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calendar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FA4AB2-A8A3-4CD2-AE71-5E6D18904F2C}"/>
              </a:ext>
            </a:extLst>
          </p:cNvPr>
          <p:cNvGrpSpPr/>
          <p:nvPr/>
        </p:nvGrpSpPr>
        <p:grpSpPr>
          <a:xfrm>
            <a:off x="4794466" y="11680266"/>
            <a:ext cx="473048" cy="475721"/>
            <a:chOff x="-1438166" y="9204276"/>
            <a:chExt cx="967204" cy="972669"/>
          </a:xfrm>
        </p:grpSpPr>
        <p:pic>
          <p:nvPicPr>
            <p:cNvPr id="17" name="Graphic 16" descr="Cursor outline">
              <a:extLst>
                <a:ext uri="{FF2B5EF4-FFF2-40B4-BE49-F238E27FC236}">
                  <a16:creationId xmlns:a16="http://schemas.microsoft.com/office/drawing/2014/main" id="{D36C3604-524D-4F4B-AB72-BB9DFFC6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385362" y="9262545"/>
              <a:ext cx="914400" cy="9144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A766A58-E759-4141-9776-3F84E44DA7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075377" y="9274415"/>
              <a:ext cx="115104" cy="142024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16EA5EE-AFB1-4DAF-9E5F-29CE6F55A2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160309" y="9204276"/>
              <a:ext cx="0" cy="173201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37D3CF-D30C-433D-8008-C51383E1AE00}"/>
                </a:ext>
              </a:extLst>
            </p:cNvPr>
            <p:cNvCxnSpPr>
              <a:cxnSpLocks/>
            </p:cNvCxnSpPr>
            <p:nvPr/>
          </p:nvCxnSpPr>
          <p:spPr>
            <a:xfrm>
              <a:off x="-1390071" y="9290314"/>
              <a:ext cx="137856" cy="97057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A6A9ECA-435A-473E-A989-DD0DC48F14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351565" y="9574391"/>
              <a:ext cx="115104" cy="142024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AFD9AAD-5ACF-4DE7-B07C-5097709C034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-1351565" y="9387869"/>
              <a:ext cx="0" cy="173201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B46A13E-4FB0-4854-A182-0DE25B888C4F}"/>
              </a:ext>
            </a:extLst>
          </p:cNvPr>
          <p:cNvGrpSpPr/>
          <p:nvPr/>
        </p:nvGrpSpPr>
        <p:grpSpPr>
          <a:xfrm flipH="1">
            <a:off x="1275869" y="11665390"/>
            <a:ext cx="473048" cy="475721"/>
            <a:chOff x="-1438166" y="9204276"/>
            <a:chExt cx="967204" cy="972669"/>
          </a:xfrm>
        </p:grpSpPr>
        <p:pic>
          <p:nvPicPr>
            <p:cNvPr id="94" name="Graphic 93" descr="Cursor outline">
              <a:extLst>
                <a:ext uri="{FF2B5EF4-FFF2-40B4-BE49-F238E27FC236}">
                  <a16:creationId xmlns:a16="http://schemas.microsoft.com/office/drawing/2014/main" id="{EC0A0DCF-1A24-4CD5-825D-64C129D9C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1385362" y="9262545"/>
              <a:ext cx="914400" cy="914400"/>
            </a:xfrm>
            <a:prstGeom prst="rect">
              <a:avLst/>
            </a:prstGeom>
          </p:spPr>
        </p:pic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5D84BC5-34E5-4A78-9649-DCAAF09D34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075377" y="9274415"/>
              <a:ext cx="115104" cy="142024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E42F84-D0C7-4C40-9D89-EE53B2FD45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160309" y="9204276"/>
              <a:ext cx="0" cy="173201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C1B4FFD-E19C-41C9-8753-AEC3C6201175}"/>
                </a:ext>
              </a:extLst>
            </p:cNvPr>
            <p:cNvCxnSpPr>
              <a:cxnSpLocks/>
            </p:cNvCxnSpPr>
            <p:nvPr/>
          </p:nvCxnSpPr>
          <p:spPr>
            <a:xfrm>
              <a:off x="-1390071" y="9290314"/>
              <a:ext cx="137856" cy="97057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427F191-5257-4F2F-A048-3AB5CDEE34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351565" y="9574391"/>
              <a:ext cx="115104" cy="142024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6578510-969C-4D03-BF6D-7080DD89AD7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-1351565" y="9387869"/>
              <a:ext cx="0" cy="173201"/>
            </a:xfrm>
            <a:prstGeom prst="line">
              <a:avLst/>
            </a:prstGeom>
            <a:ln w="127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AFBE8B-56C6-5FE5-49E7-546E23000FC0}"/>
              </a:ext>
            </a:extLst>
          </p:cNvPr>
          <p:cNvSpPr txBox="1"/>
          <p:nvPr/>
        </p:nvSpPr>
        <p:spPr>
          <a:xfrm>
            <a:off x="3351662" y="6640931"/>
            <a:ext cx="2810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fr-LU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Inclusion &amp; Diversity</a:t>
            </a:r>
          </a:p>
          <a:p>
            <a:r>
              <a:rPr lang="en-US" sz="1000" u="sng" dirty="0">
                <a:solidFill>
                  <a:srgbClr val="007E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https://www.uni.lu/life-en/equality-inclusion-diversity/</a:t>
            </a:r>
          </a:p>
        </p:txBody>
      </p:sp>
    </p:spTree>
    <p:extLst>
      <p:ext uri="{BB962C8B-B14F-4D97-AF65-F5344CB8AC3E}">
        <p14:creationId xmlns:p14="http://schemas.microsoft.com/office/powerpoint/2010/main" val="2030686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1461</TotalTime>
  <Words>1086</Words>
  <Application>Microsoft Office PowerPoint</Application>
  <PresentationFormat>Widescreen</PresentationFormat>
  <Paragraphs>191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KIRF</dc:creator>
  <cp:lastModifiedBy>Natalie KIRF</cp:lastModifiedBy>
  <cp:revision>84</cp:revision>
  <dcterms:created xsi:type="dcterms:W3CDTF">2022-08-10T13:54:06Z</dcterms:created>
  <dcterms:modified xsi:type="dcterms:W3CDTF">2024-03-01T10:10:56Z</dcterms:modified>
</cp:coreProperties>
</file>